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D24"/>
    <a:srgbClr val="4949E7"/>
    <a:srgbClr val="EC3A3B"/>
    <a:srgbClr val="5EB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519bb97a97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519bb97a97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519bb97a97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519bb97a97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519bb97a9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519bb97a9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519bb97a9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519bb97a9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519bb97a97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519bb97a97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49a603f1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49a603f1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519bb97a9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519bb97a9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519bb97a9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519bb97a9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519bb97a97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519bb97a9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0"/>
              </a:spcBef>
              <a:spcAft>
                <a:spcPts val="0"/>
              </a:spcAft>
              <a:buClr>
                <a:schemeClr val="lt2"/>
              </a:buClr>
              <a:buSzPts val="1400"/>
              <a:buChar char="○"/>
              <a:defRPr>
                <a:solidFill>
                  <a:schemeClr val="lt2"/>
                </a:solidFill>
              </a:defRPr>
            </a:lvl2pPr>
            <a:lvl3pPr marL="1371600" lvl="2" indent="-317500" rtl="0">
              <a:lnSpc>
                <a:spcPct val="115000"/>
              </a:lnSpc>
              <a:spcBef>
                <a:spcPts val="0"/>
              </a:spcBef>
              <a:spcAft>
                <a:spcPts val="0"/>
              </a:spcAft>
              <a:buClr>
                <a:schemeClr val="lt2"/>
              </a:buClr>
              <a:buSzPts val="1400"/>
              <a:buChar char="■"/>
              <a:defRPr>
                <a:solidFill>
                  <a:schemeClr val="lt2"/>
                </a:solidFill>
              </a:defRPr>
            </a:lvl3pPr>
            <a:lvl4pPr marL="1828800" lvl="3" indent="-317500" rtl="0">
              <a:lnSpc>
                <a:spcPct val="115000"/>
              </a:lnSpc>
              <a:spcBef>
                <a:spcPts val="0"/>
              </a:spcBef>
              <a:spcAft>
                <a:spcPts val="0"/>
              </a:spcAft>
              <a:buClr>
                <a:schemeClr val="lt2"/>
              </a:buClr>
              <a:buSzPts val="1400"/>
              <a:buChar char="●"/>
              <a:defRPr>
                <a:solidFill>
                  <a:schemeClr val="lt2"/>
                </a:solidFill>
              </a:defRPr>
            </a:lvl4pPr>
            <a:lvl5pPr marL="2286000" lvl="4" indent="-317500" rtl="0">
              <a:lnSpc>
                <a:spcPct val="115000"/>
              </a:lnSpc>
              <a:spcBef>
                <a:spcPts val="0"/>
              </a:spcBef>
              <a:spcAft>
                <a:spcPts val="0"/>
              </a:spcAft>
              <a:buClr>
                <a:schemeClr val="lt2"/>
              </a:buClr>
              <a:buSzPts val="1400"/>
              <a:buChar char="○"/>
              <a:defRPr>
                <a:solidFill>
                  <a:schemeClr val="lt2"/>
                </a:solidFill>
              </a:defRPr>
            </a:lvl5pPr>
            <a:lvl6pPr marL="2743200" lvl="5" indent="-317500" rtl="0">
              <a:lnSpc>
                <a:spcPct val="115000"/>
              </a:lnSpc>
              <a:spcBef>
                <a:spcPts val="0"/>
              </a:spcBef>
              <a:spcAft>
                <a:spcPts val="0"/>
              </a:spcAft>
              <a:buClr>
                <a:schemeClr val="lt2"/>
              </a:buClr>
              <a:buSzPts val="1400"/>
              <a:buChar char="■"/>
              <a:defRPr>
                <a:solidFill>
                  <a:schemeClr val="lt2"/>
                </a:solidFill>
              </a:defRPr>
            </a:lvl6pPr>
            <a:lvl7pPr marL="3200400" lvl="6" indent="-317500" rtl="0">
              <a:lnSpc>
                <a:spcPct val="115000"/>
              </a:lnSpc>
              <a:spcBef>
                <a:spcPts val="0"/>
              </a:spcBef>
              <a:spcAft>
                <a:spcPts val="0"/>
              </a:spcAft>
              <a:buClr>
                <a:schemeClr val="lt2"/>
              </a:buClr>
              <a:buSzPts val="1400"/>
              <a:buChar char="●"/>
              <a:defRPr>
                <a:solidFill>
                  <a:schemeClr val="lt2"/>
                </a:solidFill>
              </a:defRPr>
            </a:lvl7pPr>
            <a:lvl8pPr marL="3657600" lvl="7" indent="-317500" rtl="0">
              <a:lnSpc>
                <a:spcPct val="115000"/>
              </a:lnSpc>
              <a:spcBef>
                <a:spcPts val="0"/>
              </a:spcBef>
              <a:spcAft>
                <a:spcPts val="0"/>
              </a:spcAft>
              <a:buClr>
                <a:schemeClr val="lt2"/>
              </a:buClr>
              <a:buSzPts val="1400"/>
              <a:buChar char="○"/>
              <a:defRPr>
                <a:solidFill>
                  <a:schemeClr val="lt2"/>
                </a:solidFill>
              </a:defRPr>
            </a:lvl8pPr>
            <a:lvl9pPr marL="4114800" lvl="8" indent="-317500" rtl="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www.linkedin.com/in/suhardiman-agung-9589ab3a"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www.linkedin.com/in/ragunnn/" TargetMode="Externa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hyperlink" Target="https://www.sciencedirect.com/science/article/abs/pii/S105752192030247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8"/>
        <p:cNvGrpSpPr/>
        <p:nvPr/>
      </p:nvGrpSpPr>
      <p:grpSpPr>
        <a:xfrm>
          <a:off x="0" y="0"/>
          <a:ext cx="0" cy="0"/>
          <a:chOff x="0" y="0"/>
          <a:chExt cx="0" cy="0"/>
        </a:xfrm>
      </p:grpSpPr>
      <p:sp>
        <p:nvSpPr>
          <p:cNvPr id="101" name="Google Shape;101;p25"/>
          <p:cNvSpPr txBox="1"/>
          <p:nvPr/>
        </p:nvSpPr>
        <p:spPr>
          <a:xfrm>
            <a:off x="6748026" y="-143001"/>
            <a:ext cx="2388774"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b="1" dirty="0">
                <a:solidFill>
                  <a:schemeClr val="dk1"/>
                </a:solidFill>
                <a:latin typeface="Front Page Neue" panose="02000500000000000000" pitchFamily="2" charset="0"/>
                <a:ea typeface="Calibri"/>
                <a:cs typeface="Calibri"/>
                <a:sym typeface="Calibri"/>
              </a:rPr>
              <a:t>METABLOCK </a:t>
            </a:r>
          </a:p>
        </p:txBody>
      </p:sp>
      <p:sp>
        <p:nvSpPr>
          <p:cNvPr id="3" name="TextBox 2">
            <a:extLst>
              <a:ext uri="{FF2B5EF4-FFF2-40B4-BE49-F238E27FC236}">
                <a16:creationId xmlns:a16="http://schemas.microsoft.com/office/drawing/2014/main" id="{12A9C349-5ED9-7A5E-2F3F-21BC9DC02BF2}"/>
              </a:ext>
            </a:extLst>
          </p:cNvPr>
          <p:cNvSpPr txBox="1"/>
          <p:nvPr/>
        </p:nvSpPr>
        <p:spPr>
          <a:xfrm>
            <a:off x="5229000" y="508738"/>
            <a:ext cx="5310000" cy="261610"/>
          </a:xfrm>
          <a:prstGeom prst="rect">
            <a:avLst/>
          </a:prstGeom>
          <a:noFill/>
        </p:spPr>
        <p:txBody>
          <a:bodyPr wrap="square">
            <a:spAutoFit/>
          </a:bodyPr>
          <a:lstStyle/>
          <a:p>
            <a:pPr marL="0" lvl="0" indent="0" algn="l" rtl="0">
              <a:spcBef>
                <a:spcPts val="0"/>
              </a:spcBef>
              <a:spcAft>
                <a:spcPts val="0"/>
              </a:spcAft>
              <a:buNone/>
            </a:pPr>
            <a:r>
              <a:rPr lang="en-US" sz="1050" b="1" dirty="0">
                <a:solidFill>
                  <a:schemeClr val="dk1"/>
                </a:solidFill>
                <a:latin typeface="Montserrat" panose="02000505000000020004" pitchFamily="2" charset="0"/>
                <a:ea typeface="Calibri"/>
                <a:cs typeface="Calibri"/>
                <a:sym typeface="Calibri"/>
              </a:rPr>
              <a:t>We Help You Navigate Through The Metaverse With AI</a:t>
            </a:r>
          </a:p>
        </p:txBody>
      </p:sp>
      <p:sp>
        <p:nvSpPr>
          <p:cNvPr id="5" name="TextBox 4">
            <a:extLst>
              <a:ext uri="{FF2B5EF4-FFF2-40B4-BE49-F238E27FC236}">
                <a16:creationId xmlns:a16="http://schemas.microsoft.com/office/drawing/2014/main" id="{E069C86E-7D27-B88B-21BA-E83A8B5F720C}"/>
              </a:ext>
            </a:extLst>
          </p:cNvPr>
          <p:cNvSpPr txBox="1"/>
          <p:nvPr/>
        </p:nvSpPr>
        <p:spPr>
          <a:xfrm rot="21369356">
            <a:off x="6768000" y="4605370"/>
            <a:ext cx="2303329" cy="276999"/>
          </a:xfrm>
          <a:prstGeom prst="rect">
            <a:avLst/>
          </a:prstGeom>
          <a:noFill/>
        </p:spPr>
        <p:txBody>
          <a:bodyPr wrap="square">
            <a:spAutoFit/>
          </a:bodyPr>
          <a:lstStyle/>
          <a:p>
            <a:pPr marL="0" lvl="0" indent="0" algn="l" rtl="0">
              <a:spcBef>
                <a:spcPts val="0"/>
              </a:spcBef>
              <a:spcAft>
                <a:spcPts val="0"/>
              </a:spcAft>
              <a:buNone/>
            </a:pPr>
            <a:r>
              <a:rPr lang="id-ID" sz="1200" b="1" dirty="0">
                <a:solidFill>
                  <a:schemeClr val="dk1"/>
                </a:solidFill>
                <a:latin typeface="Montserrat" panose="02000505000000020004" pitchFamily="2" charset="0"/>
                <a:ea typeface="Calibri"/>
                <a:cs typeface="Calibri"/>
                <a:sym typeface="Calibri"/>
              </a:rPr>
              <a:t>By: Rahmad, Suhardiman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8B375E-4615-52DA-C1CF-BD599DF25409}"/>
              </a:ext>
            </a:extLst>
          </p:cNvPr>
          <p:cNvSpPr txBox="1"/>
          <p:nvPr/>
        </p:nvSpPr>
        <p:spPr>
          <a:xfrm>
            <a:off x="3657857" y="700889"/>
            <a:ext cx="1733293" cy="461665"/>
          </a:xfrm>
          <a:prstGeom prst="rect">
            <a:avLst/>
          </a:prstGeom>
          <a:noFill/>
        </p:spPr>
        <p:txBody>
          <a:bodyPr wrap="square">
            <a:spAutoFit/>
          </a:bodyPr>
          <a:lstStyle/>
          <a:p>
            <a:r>
              <a:rPr lang="en-US" sz="2400" b="1" dirty="0" err="1">
                <a:solidFill>
                  <a:schemeClr val="tx1"/>
                </a:solidFill>
                <a:latin typeface="Fira Sans Extra Condensed SemiBold"/>
                <a:sym typeface="Fira Sans Extra Condensed SemiBold"/>
              </a:rPr>
              <a:t>MetaBlock</a:t>
            </a:r>
            <a:endParaRPr kumimoji="0" lang="id-ID" sz="2400" b="1" i="0" strike="noStrike" kern="0" cap="none" spc="0" normalizeH="0" baseline="0" noProof="0" dirty="0">
              <a:ln>
                <a:noFill/>
              </a:ln>
              <a:solidFill>
                <a:schemeClr val="tx1"/>
              </a:solidFill>
              <a:effectLst/>
              <a:uLnTx/>
              <a:uFillTx/>
              <a:latin typeface="Fira Sans Extra Condensed SemiBold"/>
              <a:sym typeface="Fira Sans Extra Condensed SemiBold"/>
            </a:endParaRPr>
          </a:p>
        </p:txBody>
      </p:sp>
      <p:sp>
        <p:nvSpPr>
          <p:cNvPr id="7" name="TextBox 6">
            <a:extLst>
              <a:ext uri="{FF2B5EF4-FFF2-40B4-BE49-F238E27FC236}">
                <a16:creationId xmlns:a16="http://schemas.microsoft.com/office/drawing/2014/main" id="{B2F303F5-DCE6-B066-6383-1904267C2210}"/>
              </a:ext>
            </a:extLst>
          </p:cNvPr>
          <p:cNvSpPr txBox="1"/>
          <p:nvPr/>
        </p:nvSpPr>
        <p:spPr>
          <a:xfrm>
            <a:off x="2471801" y="3426948"/>
            <a:ext cx="4081399" cy="1015663"/>
          </a:xfrm>
          <a:prstGeom prst="rect">
            <a:avLst/>
          </a:prstGeom>
          <a:solidFill>
            <a:schemeClr val="lt1"/>
          </a:solidFill>
          <a:effectLst>
            <a:outerShdw blurRad="50800" dist="50800" dir="5400000" algn="ctr" rotWithShape="0">
              <a:srgbClr val="000000"/>
            </a:outerShdw>
          </a:effectLst>
        </p:spPr>
        <p:txBody>
          <a:bodyPr wrap="square">
            <a:spAutoFit/>
          </a:bodyPr>
          <a:lstStyle/>
          <a:p>
            <a:r>
              <a:rPr lang="en-US" sz="6000" b="1" dirty="0">
                <a:solidFill>
                  <a:schemeClr val="tx1"/>
                </a:solidFill>
                <a:latin typeface="Fira Sans Extra Condensed SemiBold"/>
                <a:sym typeface="Fira Sans Extra Condensed SemiBold"/>
              </a:rPr>
              <a:t>  Thank You</a:t>
            </a:r>
            <a:endParaRPr kumimoji="0" lang="id-ID" sz="6000" b="1" i="0" strike="noStrike" kern="0" cap="none" spc="0" normalizeH="0" baseline="0" noProof="0" dirty="0">
              <a:ln>
                <a:noFill/>
              </a:ln>
              <a:solidFill>
                <a:schemeClr val="tx1"/>
              </a:solidFill>
              <a:effectLst/>
              <a:uLnTx/>
              <a:uFillTx/>
              <a:latin typeface="Fira Sans Extra Condensed SemiBold"/>
              <a:sym typeface="Fira Sans Extra Condensed SemiBold"/>
            </a:endParaRPr>
          </a:p>
        </p:txBody>
      </p:sp>
    </p:spTree>
    <p:extLst>
      <p:ext uri="{BB962C8B-B14F-4D97-AF65-F5344CB8AC3E}">
        <p14:creationId xmlns:p14="http://schemas.microsoft.com/office/powerpoint/2010/main" val="29068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5"/>
        <p:cNvGrpSpPr/>
        <p:nvPr/>
      </p:nvGrpSpPr>
      <p:grpSpPr>
        <a:xfrm>
          <a:off x="0" y="0"/>
          <a:ext cx="0" cy="0"/>
          <a:chOff x="0" y="0"/>
          <a:chExt cx="0" cy="0"/>
        </a:xfrm>
      </p:grpSpPr>
      <p:sp>
        <p:nvSpPr>
          <p:cNvPr id="106" name="Google Shape;106;p26"/>
          <p:cNvSpPr txBox="1"/>
          <p:nvPr/>
        </p:nvSpPr>
        <p:spPr>
          <a:xfrm>
            <a:off x="136833" y="-70550"/>
            <a:ext cx="91440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kern="300" dirty="0">
                <a:solidFill>
                  <a:schemeClr val="bg1"/>
                </a:solidFill>
                <a:latin typeface="Front Page Neue" panose="02000500000000000000" pitchFamily="2" charset="0"/>
                <a:ea typeface="Calibri"/>
                <a:cs typeface="Calibri"/>
                <a:sym typeface="Calibri"/>
              </a:rPr>
              <a:t>I N T R O D U C T I O N</a:t>
            </a:r>
            <a:endParaRPr sz="3600" b="1" kern="300" dirty="0">
              <a:solidFill>
                <a:schemeClr val="bg1"/>
              </a:solidFill>
              <a:latin typeface="Front Page Neue" panose="02000500000000000000" pitchFamily="2" charset="0"/>
              <a:ea typeface="Calibri"/>
              <a:cs typeface="Calibri"/>
              <a:sym typeface="Calibri"/>
            </a:endParaRPr>
          </a:p>
        </p:txBody>
      </p:sp>
      <p:sp>
        <p:nvSpPr>
          <p:cNvPr id="111" name="Google Shape;111;p26"/>
          <p:cNvSpPr txBox="1"/>
          <p:nvPr/>
        </p:nvSpPr>
        <p:spPr>
          <a:xfrm>
            <a:off x="734387" y="2433131"/>
            <a:ext cx="91440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dk1"/>
                </a:solidFill>
                <a:latin typeface="Montserrat" panose="02000505000000020004" pitchFamily="2" charset="0"/>
                <a:ea typeface="Calibri"/>
                <a:cs typeface="Calibri"/>
                <a:sym typeface="Calibri"/>
              </a:rPr>
              <a:t>Collaboration is done on GitHub</a:t>
            </a:r>
            <a:endParaRPr sz="1000" dirty="0">
              <a:solidFill>
                <a:schemeClr val="dk1"/>
              </a:solidFill>
              <a:latin typeface="Montserrat" panose="02000505000000020004" pitchFamily="2" charset="0"/>
              <a:ea typeface="Calibri"/>
              <a:cs typeface="Calibri"/>
              <a:sym typeface="Calibri"/>
            </a:endParaRPr>
          </a:p>
        </p:txBody>
      </p:sp>
      <p:sp>
        <p:nvSpPr>
          <p:cNvPr id="4" name="Rectangle: Rounded Corners 3">
            <a:extLst>
              <a:ext uri="{FF2B5EF4-FFF2-40B4-BE49-F238E27FC236}">
                <a16:creationId xmlns:a16="http://schemas.microsoft.com/office/drawing/2014/main" id="{1C61A55F-A73C-BB95-797C-FDAB519729D2}"/>
              </a:ext>
            </a:extLst>
          </p:cNvPr>
          <p:cNvSpPr/>
          <p:nvPr/>
        </p:nvSpPr>
        <p:spPr>
          <a:xfrm>
            <a:off x="145375" y="937280"/>
            <a:ext cx="3470923" cy="152281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107" name="Google Shape;107;p26"/>
          <p:cNvSpPr txBox="1"/>
          <p:nvPr/>
        </p:nvSpPr>
        <p:spPr>
          <a:xfrm>
            <a:off x="303886" y="956479"/>
            <a:ext cx="3312412" cy="1261854"/>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bg1"/>
              </a:buClr>
            </a:pPr>
            <a:r>
              <a:rPr lang="en" b="1" dirty="0">
                <a:solidFill>
                  <a:schemeClr val="bg1"/>
                </a:solidFill>
                <a:latin typeface="Montserrat" panose="02000505000000020004" pitchFamily="2" charset="0"/>
                <a:ea typeface="Calibri"/>
                <a:cs typeface="Calibri"/>
                <a:sym typeface="Calibri"/>
              </a:rPr>
              <a:t>RAHMAD GUNAWAN</a:t>
            </a:r>
          </a:p>
          <a:p>
            <a:pPr marL="176213" lvl="0" indent="-176213" algn="l" rtl="0">
              <a:spcBef>
                <a:spcPts val="0"/>
              </a:spcBef>
              <a:spcAft>
                <a:spcPts val="0"/>
              </a:spcAft>
              <a:buClrTx/>
              <a:buSzPts val="1600"/>
              <a:buFont typeface="Arial" panose="020B0604020202020204" pitchFamily="34" charset="0"/>
              <a:buChar char="•"/>
            </a:pPr>
            <a:r>
              <a:rPr lang="en" dirty="0">
                <a:solidFill>
                  <a:schemeClr val="bg1"/>
                </a:solidFill>
                <a:latin typeface="Montserrat" panose="02000505000000020004" pitchFamily="2" charset="0"/>
                <a:ea typeface="Calibri"/>
                <a:cs typeface="Calibri"/>
                <a:sym typeface="Calibri"/>
              </a:rPr>
              <a:t>Developed UI/UX</a:t>
            </a:r>
            <a:endParaRPr dirty="0">
              <a:solidFill>
                <a:schemeClr val="bg1"/>
              </a:solidFill>
              <a:latin typeface="Montserrat" panose="02000505000000020004" pitchFamily="2" charset="0"/>
              <a:ea typeface="Calibri"/>
              <a:cs typeface="Calibri"/>
              <a:sym typeface="Calibri"/>
            </a:endParaRPr>
          </a:p>
          <a:p>
            <a:pPr marL="176213" lvl="0" indent="-176213" algn="l" rtl="0">
              <a:spcBef>
                <a:spcPts val="0"/>
              </a:spcBef>
              <a:spcAft>
                <a:spcPts val="0"/>
              </a:spcAft>
              <a:buClrTx/>
              <a:buSzPts val="1600"/>
              <a:buFont typeface="Arial" panose="020B0604020202020204" pitchFamily="34" charset="0"/>
              <a:buChar char="•"/>
            </a:pPr>
            <a:r>
              <a:rPr lang="en" dirty="0">
                <a:solidFill>
                  <a:schemeClr val="bg1"/>
                </a:solidFill>
                <a:latin typeface="Montserrat" panose="02000505000000020004" pitchFamily="2" charset="0"/>
                <a:ea typeface="Calibri"/>
                <a:cs typeface="Calibri"/>
                <a:sym typeface="Calibri"/>
              </a:rPr>
              <a:t>Created risk profiling mechanism for users</a:t>
            </a:r>
            <a:endParaRPr dirty="0">
              <a:solidFill>
                <a:schemeClr val="bg1"/>
              </a:solidFill>
              <a:latin typeface="Montserrat" panose="02000505000000020004" pitchFamily="2" charset="0"/>
              <a:ea typeface="Calibri"/>
              <a:cs typeface="Calibri"/>
              <a:sym typeface="Calibri"/>
            </a:endParaRPr>
          </a:p>
          <a:p>
            <a:pPr marL="176213" lvl="0" indent="-176213" algn="l" rtl="0">
              <a:spcBef>
                <a:spcPts val="0"/>
              </a:spcBef>
              <a:spcAft>
                <a:spcPts val="0"/>
              </a:spcAft>
              <a:buClrTx/>
              <a:buSzPts val="1600"/>
              <a:buFont typeface="Arial" panose="020B0604020202020204" pitchFamily="34" charset="0"/>
              <a:buChar char="•"/>
            </a:pPr>
            <a:r>
              <a:rPr lang="en" dirty="0">
                <a:solidFill>
                  <a:schemeClr val="bg1"/>
                </a:solidFill>
                <a:latin typeface="Montserrat" panose="02000505000000020004" pitchFamily="2" charset="0"/>
                <a:ea typeface="Calibri"/>
                <a:cs typeface="Calibri"/>
                <a:sym typeface="Calibri"/>
              </a:rPr>
              <a:t>Managed deployment</a:t>
            </a:r>
            <a:endParaRPr dirty="0">
              <a:solidFill>
                <a:schemeClr val="bg1"/>
              </a:solidFill>
              <a:latin typeface="Montserrat" panose="02000505000000020004" pitchFamily="2" charset="0"/>
              <a:ea typeface="Calibri"/>
              <a:cs typeface="Calibri"/>
              <a:sym typeface="Calibri"/>
            </a:endParaRPr>
          </a:p>
        </p:txBody>
      </p:sp>
      <p:sp>
        <p:nvSpPr>
          <p:cNvPr id="6" name="Rectangle: Rounded Corners 5">
            <a:extLst>
              <a:ext uri="{FF2B5EF4-FFF2-40B4-BE49-F238E27FC236}">
                <a16:creationId xmlns:a16="http://schemas.microsoft.com/office/drawing/2014/main" id="{FAC7D585-95BF-34A4-84E7-54E6A864F1D0}"/>
              </a:ext>
            </a:extLst>
          </p:cNvPr>
          <p:cNvSpPr/>
          <p:nvPr/>
        </p:nvSpPr>
        <p:spPr>
          <a:xfrm>
            <a:off x="109695" y="2747576"/>
            <a:ext cx="3532555" cy="139897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dirty="0"/>
          </a:p>
        </p:txBody>
      </p:sp>
      <p:pic>
        <p:nvPicPr>
          <p:cNvPr id="10" name="Picture 9">
            <a:extLst>
              <a:ext uri="{FF2B5EF4-FFF2-40B4-BE49-F238E27FC236}">
                <a16:creationId xmlns:a16="http://schemas.microsoft.com/office/drawing/2014/main" id="{C9217687-0DFC-0D8A-F32E-033F5134F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7704" t="8108" r="7945" b="12552"/>
          <a:stretch/>
        </p:blipFill>
        <p:spPr>
          <a:xfrm>
            <a:off x="626768" y="2178661"/>
            <a:ext cx="215238" cy="202452"/>
          </a:xfrm>
          <a:prstGeom prst="rect">
            <a:avLst/>
          </a:prstGeom>
        </p:spPr>
      </p:pic>
      <p:sp>
        <p:nvSpPr>
          <p:cNvPr id="11" name="TextBox 10">
            <a:extLst>
              <a:ext uri="{FF2B5EF4-FFF2-40B4-BE49-F238E27FC236}">
                <a16:creationId xmlns:a16="http://schemas.microsoft.com/office/drawing/2014/main" id="{0E28C444-5C3F-2CF7-A85E-3FAD92AFF844}"/>
              </a:ext>
            </a:extLst>
          </p:cNvPr>
          <p:cNvSpPr txBox="1"/>
          <p:nvPr/>
        </p:nvSpPr>
        <p:spPr>
          <a:xfrm>
            <a:off x="796452" y="2180480"/>
            <a:ext cx="2774292" cy="215444"/>
          </a:xfrm>
          <a:prstGeom prst="rect">
            <a:avLst/>
          </a:prstGeom>
          <a:noFill/>
        </p:spPr>
        <p:txBody>
          <a:bodyPr wrap="square" rtlCol="0">
            <a:spAutoFit/>
          </a:bodyPr>
          <a:lstStyle/>
          <a:p>
            <a:r>
              <a:rPr lang="en-US" sz="800" dirty="0">
                <a:solidFill>
                  <a:schemeClr val="bg1"/>
                </a:solidFill>
                <a:latin typeface="Montserrat" panose="02000505000000020004" pitchFamily="2" charset="0"/>
                <a:hlinkClick r:id="rId6">
                  <a:extLst>
                    <a:ext uri="{A12FA001-AC4F-418D-AE19-62706E023703}">
                      <ahyp:hlinkClr xmlns:ahyp="http://schemas.microsoft.com/office/drawing/2018/hyperlinkcolor" val="tx"/>
                    </a:ext>
                  </a:extLst>
                </a:hlinkClick>
              </a:rPr>
              <a:t>Rahmad Gunawan</a:t>
            </a:r>
            <a:endParaRPr lang="id-ID" sz="800" dirty="0">
              <a:solidFill>
                <a:schemeClr val="bg1"/>
              </a:solidFill>
              <a:latin typeface="Montserrat" panose="02000505000000020004" pitchFamily="2" charset="0"/>
            </a:endParaRPr>
          </a:p>
        </p:txBody>
      </p:sp>
      <p:sp>
        <p:nvSpPr>
          <p:cNvPr id="16" name="Google Shape;107;p26">
            <a:extLst>
              <a:ext uri="{FF2B5EF4-FFF2-40B4-BE49-F238E27FC236}">
                <a16:creationId xmlns:a16="http://schemas.microsoft.com/office/drawing/2014/main" id="{F6D009F7-F6EF-5ACA-3DC4-CCBD731020AA}"/>
              </a:ext>
            </a:extLst>
          </p:cNvPr>
          <p:cNvSpPr txBox="1"/>
          <p:nvPr/>
        </p:nvSpPr>
        <p:spPr>
          <a:xfrm>
            <a:off x="277934" y="2811744"/>
            <a:ext cx="3312412" cy="1046410"/>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bg1"/>
              </a:buClr>
            </a:pPr>
            <a:r>
              <a:rPr lang="id-ID" b="1" dirty="0">
                <a:solidFill>
                  <a:schemeClr val="bg1"/>
                </a:solidFill>
                <a:latin typeface="Montserrat" panose="02000505000000020004" pitchFamily="2" charset="0"/>
                <a:ea typeface="Calibri"/>
                <a:cs typeface="Calibri"/>
                <a:sym typeface="Calibri"/>
              </a:rPr>
              <a:t>SUHARDIMAN AGUNG</a:t>
            </a:r>
          </a:p>
          <a:p>
            <a:pPr marL="176213" lvl="0" indent="-176213" algn="l" rtl="0">
              <a:spcBef>
                <a:spcPts val="0"/>
              </a:spcBef>
              <a:spcAft>
                <a:spcPts val="0"/>
              </a:spcAft>
              <a:buClrTx/>
              <a:buSzPts val="1600"/>
              <a:buFont typeface="Arial" panose="020B0604020202020204" pitchFamily="34" charset="0"/>
              <a:buChar char="•"/>
            </a:pPr>
            <a:r>
              <a:rPr lang="en-US" dirty="0">
                <a:solidFill>
                  <a:schemeClr val="bg1"/>
                </a:solidFill>
                <a:latin typeface="Montserrat" panose="02000505000000020004" pitchFamily="2" charset="0"/>
                <a:ea typeface="Calibri"/>
                <a:cs typeface="Calibri"/>
                <a:sym typeface="Calibri"/>
              </a:rPr>
              <a:t>Built model</a:t>
            </a:r>
          </a:p>
          <a:p>
            <a:pPr marL="176213" lvl="0" indent="-176213" algn="l" rtl="0">
              <a:spcBef>
                <a:spcPts val="0"/>
              </a:spcBef>
              <a:spcAft>
                <a:spcPts val="0"/>
              </a:spcAft>
              <a:buClrTx/>
              <a:buSzPts val="1600"/>
              <a:buFont typeface="Arial" panose="020B0604020202020204" pitchFamily="34" charset="0"/>
              <a:buChar char="•"/>
            </a:pPr>
            <a:r>
              <a:rPr lang="en-US" dirty="0">
                <a:solidFill>
                  <a:schemeClr val="bg1"/>
                </a:solidFill>
                <a:latin typeface="Montserrat" panose="02000505000000020004" pitchFamily="2" charset="0"/>
                <a:ea typeface="Calibri"/>
                <a:cs typeface="Calibri"/>
                <a:sym typeface="Calibri"/>
              </a:rPr>
              <a:t>Integrated API for real time price input for models</a:t>
            </a:r>
          </a:p>
        </p:txBody>
      </p:sp>
      <p:pic>
        <p:nvPicPr>
          <p:cNvPr id="18" name="Picture 17">
            <a:extLst>
              <a:ext uri="{FF2B5EF4-FFF2-40B4-BE49-F238E27FC236}">
                <a16:creationId xmlns:a16="http://schemas.microsoft.com/office/drawing/2014/main" id="{B8283CA7-5A8D-3F56-42EA-2C3E499C423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7704" t="8108" r="7945" b="12552"/>
          <a:stretch/>
        </p:blipFill>
        <p:spPr>
          <a:xfrm>
            <a:off x="652720" y="3826177"/>
            <a:ext cx="215238" cy="202452"/>
          </a:xfrm>
          <a:prstGeom prst="rect">
            <a:avLst/>
          </a:prstGeom>
        </p:spPr>
      </p:pic>
      <p:sp>
        <p:nvSpPr>
          <p:cNvPr id="22" name="TextBox 21">
            <a:extLst>
              <a:ext uri="{FF2B5EF4-FFF2-40B4-BE49-F238E27FC236}">
                <a16:creationId xmlns:a16="http://schemas.microsoft.com/office/drawing/2014/main" id="{299AA131-ACA5-F63B-2254-5C3EAD3AD0EC}"/>
              </a:ext>
            </a:extLst>
          </p:cNvPr>
          <p:cNvSpPr txBox="1"/>
          <p:nvPr/>
        </p:nvSpPr>
        <p:spPr>
          <a:xfrm>
            <a:off x="842006" y="3826177"/>
            <a:ext cx="2774292" cy="215444"/>
          </a:xfrm>
          <a:prstGeom prst="rect">
            <a:avLst/>
          </a:prstGeom>
          <a:noFill/>
        </p:spPr>
        <p:txBody>
          <a:bodyPr wrap="square" rtlCol="0">
            <a:spAutoFit/>
          </a:bodyPr>
          <a:lstStyle/>
          <a:p>
            <a:r>
              <a:rPr lang="en-US"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S</a:t>
            </a:r>
            <a:r>
              <a:rPr lang="id-ID"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uhardiman </a:t>
            </a:r>
            <a:r>
              <a:rPr lang="en-US"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A</a:t>
            </a:r>
            <a:r>
              <a:rPr lang="id-ID"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gung</a:t>
            </a:r>
            <a:endParaRPr lang="id-ID" sz="800" dirty="0">
              <a:solidFill>
                <a:schemeClr val="bg1"/>
              </a:solidFill>
              <a:latin typeface="Montserrat" panose="02000505000000020004" pitchFamily="2" charset="0"/>
            </a:endParaRPr>
          </a:p>
        </p:txBody>
      </p:sp>
      <p:sp>
        <p:nvSpPr>
          <p:cNvPr id="23" name="TextBox 22">
            <a:extLst>
              <a:ext uri="{FF2B5EF4-FFF2-40B4-BE49-F238E27FC236}">
                <a16:creationId xmlns:a16="http://schemas.microsoft.com/office/drawing/2014/main" id="{0EEA549F-9B23-8310-FE12-F0655A0B71D2}"/>
              </a:ext>
            </a:extLst>
          </p:cNvPr>
          <p:cNvSpPr txBox="1"/>
          <p:nvPr/>
        </p:nvSpPr>
        <p:spPr>
          <a:xfrm>
            <a:off x="1790700" y="462491"/>
            <a:ext cx="1653540" cy="307777"/>
          </a:xfrm>
          <a:prstGeom prst="rect">
            <a:avLst/>
          </a:prstGeom>
          <a:noFill/>
        </p:spPr>
        <p:txBody>
          <a:bodyPr wrap="square" rtlCol="0">
            <a:spAutoFit/>
          </a:bodyPr>
          <a:lstStyle/>
          <a:p>
            <a:r>
              <a:rPr lang="en-US" b="1" dirty="0">
                <a:latin typeface="+mj-lt"/>
              </a:rPr>
              <a:t>Meet Our </a:t>
            </a:r>
            <a:r>
              <a:rPr lang="en-US" b="1" dirty="0">
                <a:latin typeface="+mj-lt"/>
                <a:cs typeface="Arial" panose="020B0604020202020204" pitchFamily="34" charset="0"/>
              </a:rPr>
              <a:t>Team</a:t>
            </a:r>
            <a:endParaRPr lang="id-ID" b="1" dirty="0">
              <a:latin typeface="+mj-lt"/>
              <a:cs typeface="Arial" panose="020B0604020202020204" pitchFamily="34" charset="0"/>
            </a:endParaRPr>
          </a:p>
        </p:txBody>
      </p:sp>
      <p:sp>
        <p:nvSpPr>
          <p:cNvPr id="25" name="Google Shape;106;p26">
            <a:extLst>
              <a:ext uri="{FF2B5EF4-FFF2-40B4-BE49-F238E27FC236}">
                <a16:creationId xmlns:a16="http://schemas.microsoft.com/office/drawing/2014/main" id="{9BF66620-6B49-526E-F722-E59C9E7947DC}"/>
              </a:ext>
            </a:extLst>
          </p:cNvPr>
          <p:cNvSpPr txBox="1"/>
          <p:nvPr/>
        </p:nvSpPr>
        <p:spPr>
          <a:xfrm>
            <a:off x="5699762" y="472970"/>
            <a:ext cx="236666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kern="300" dirty="0">
                <a:solidFill>
                  <a:schemeClr val="tx1"/>
                </a:solidFill>
                <a:latin typeface="Front Page Neue" panose="02000500000000000000" pitchFamily="2" charset="0"/>
                <a:ea typeface="Calibri"/>
                <a:cs typeface="Calibri"/>
                <a:sym typeface="Calibri"/>
              </a:rPr>
              <a:t>MetaBlock</a:t>
            </a:r>
            <a:endParaRPr sz="2000" b="1" kern="300" dirty="0">
              <a:solidFill>
                <a:schemeClr val="tx1"/>
              </a:solidFill>
              <a:latin typeface="Front Page Neue" panose="02000500000000000000" pitchFamily="2" charset="0"/>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Google Shape;116;p27"/>
          <p:cNvSpPr txBox="1"/>
          <p:nvPr/>
        </p:nvSpPr>
        <p:spPr>
          <a:xfrm>
            <a:off x="3674111" y="92667"/>
            <a:ext cx="383159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dirty="0">
                <a:solidFill>
                  <a:schemeClr val="bg1"/>
                </a:solidFill>
                <a:latin typeface="Fira Sans Extra Condensed SemiBold" panose="020B0604020202020204" charset="0"/>
                <a:ea typeface="Calibri"/>
                <a:cs typeface="Calibri"/>
                <a:sym typeface="Calibri"/>
              </a:rPr>
              <a:t>BACKGROUND</a:t>
            </a:r>
            <a:endParaRPr sz="3600" b="1" dirty="0">
              <a:solidFill>
                <a:schemeClr val="bg1"/>
              </a:solidFill>
              <a:latin typeface="Fira Sans Extra Condensed SemiBold" panose="020B0604020202020204" charset="0"/>
              <a:ea typeface="Calibri"/>
              <a:cs typeface="Calibri"/>
              <a:sym typeface="Calibri"/>
            </a:endParaRPr>
          </a:p>
        </p:txBody>
      </p:sp>
      <p:sp>
        <p:nvSpPr>
          <p:cNvPr id="117" name="Google Shape;117;p27"/>
          <p:cNvSpPr txBox="1"/>
          <p:nvPr/>
        </p:nvSpPr>
        <p:spPr>
          <a:xfrm>
            <a:off x="4295775" y="4389687"/>
            <a:ext cx="91440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4949E7"/>
                </a:solidFill>
                <a:latin typeface="Calibri"/>
                <a:ea typeface="Calibri"/>
                <a:cs typeface="Calibri"/>
                <a:sym typeface="Calibri"/>
              </a:rPr>
              <a:t>We help you manage your investment in Metaverse with AI</a:t>
            </a:r>
            <a:endParaRPr b="1" dirty="0">
              <a:solidFill>
                <a:srgbClr val="4949E7"/>
              </a:solidFill>
              <a:latin typeface="Calibri"/>
              <a:ea typeface="Calibri"/>
              <a:cs typeface="Calibri"/>
              <a:sym typeface="Calibri"/>
            </a:endParaRPr>
          </a:p>
        </p:txBody>
      </p:sp>
      <p:sp>
        <p:nvSpPr>
          <p:cNvPr id="118" name="Google Shape;118;p27"/>
          <p:cNvSpPr txBox="1"/>
          <p:nvPr/>
        </p:nvSpPr>
        <p:spPr>
          <a:xfrm>
            <a:off x="3674111" y="831300"/>
            <a:ext cx="5193664" cy="3558387"/>
          </a:xfrm>
          <a:prstGeom prst="flowChartAlternateProcess">
            <a:avLst/>
          </a:prstGeom>
          <a:solidFill>
            <a:schemeClr val="lt1">
              <a:alpha val="86000"/>
            </a:schemeClr>
          </a:solidFill>
          <a:ln>
            <a:solidFill>
              <a:schemeClr val="tx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0" lvl="0" indent="0" algn="just" rtl="0">
              <a:spcBef>
                <a:spcPts val="0"/>
              </a:spcBef>
              <a:spcAft>
                <a:spcPts val="0"/>
              </a:spcAft>
              <a:buNone/>
            </a:pPr>
            <a:r>
              <a:rPr lang="en" b="1" dirty="0">
                <a:solidFill>
                  <a:schemeClr val="dk1"/>
                </a:solidFill>
                <a:latin typeface="Montserrat" panose="02000505000000020004" pitchFamily="2" charset="0"/>
                <a:ea typeface="Calibri"/>
                <a:cs typeface="Calibri"/>
                <a:sym typeface="Calibri"/>
              </a:rPr>
              <a:t>Our app provides AI-based recommendation system to invest in metaversal tokens. Problems that we are trying to solve include:</a:t>
            </a:r>
          </a:p>
          <a:p>
            <a:pPr marL="0" lvl="0" indent="0" algn="just" rtl="0">
              <a:spcBef>
                <a:spcPts val="0"/>
              </a:spcBef>
              <a:spcAft>
                <a:spcPts val="0"/>
              </a:spcAft>
              <a:buNone/>
            </a:pPr>
            <a:endParaRPr dirty="0">
              <a:solidFill>
                <a:schemeClr val="dk1"/>
              </a:solidFill>
              <a:latin typeface="Montserrat" panose="02000505000000020004" pitchFamily="2" charset="0"/>
              <a:ea typeface="Calibri"/>
              <a:cs typeface="Calibri"/>
              <a:sym typeface="Calibri"/>
            </a:endParaRPr>
          </a:p>
          <a:p>
            <a:pPr marL="266700" lvl="0" indent="-266700" algn="just" rtl="0">
              <a:spcBef>
                <a:spcPts val="600"/>
              </a:spcBef>
              <a:spcAft>
                <a:spcPts val="0"/>
              </a:spcAft>
              <a:buClr>
                <a:schemeClr val="dk1"/>
              </a:buClr>
              <a:buSzPts val="1400"/>
              <a:buFont typeface="Arial" panose="020B0604020202020204" pitchFamily="34" charset="0"/>
              <a:buChar char="•"/>
            </a:pPr>
            <a:r>
              <a:rPr lang="en" dirty="0">
                <a:solidFill>
                  <a:schemeClr val="dk1"/>
                </a:solidFill>
                <a:latin typeface="Montserrat" panose="02000505000000020004" pitchFamily="2" charset="0"/>
                <a:ea typeface="Calibri"/>
                <a:cs typeface="Calibri"/>
                <a:sym typeface="Calibri"/>
              </a:rPr>
              <a:t>Metaversal token has high volatility and AI may help in managing investment risk</a:t>
            </a:r>
            <a:endParaRPr dirty="0">
              <a:solidFill>
                <a:schemeClr val="dk1"/>
              </a:solidFill>
              <a:latin typeface="Montserrat" panose="02000505000000020004" pitchFamily="2" charset="0"/>
              <a:ea typeface="Calibri"/>
              <a:cs typeface="Calibri"/>
              <a:sym typeface="Calibri"/>
            </a:endParaRPr>
          </a:p>
          <a:p>
            <a:pPr marL="266700" lvl="0" indent="-266700" algn="just" rtl="0">
              <a:spcBef>
                <a:spcPts val="600"/>
              </a:spcBef>
              <a:spcAft>
                <a:spcPts val="0"/>
              </a:spcAft>
              <a:buClr>
                <a:schemeClr val="dk1"/>
              </a:buClr>
              <a:buSzPts val="1400"/>
              <a:buFont typeface="Arial" panose="020B0604020202020204" pitchFamily="34" charset="0"/>
              <a:buChar char="•"/>
            </a:pPr>
            <a:r>
              <a:rPr lang="en" dirty="0">
                <a:solidFill>
                  <a:schemeClr val="dk1"/>
                </a:solidFill>
                <a:latin typeface="Montserrat" panose="02000505000000020004" pitchFamily="2" charset="0"/>
                <a:ea typeface="Calibri"/>
                <a:cs typeface="Calibri"/>
                <a:sym typeface="Calibri"/>
              </a:rPr>
              <a:t>There are hundreds of metaversal tokens in the market and it is difficult to keep track of those asset classes. AI may help in automating some of the processes and monitoring those coins</a:t>
            </a:r>
            <a:endParaRPr dirty="0">
              <a:solidFill>
                <a:schemeClr val="dk1"/>
              </a:solidFill>
              <a:latin typeface="Montserrat" panose="02000505000000020004" pitchFamily="2" charset="0"/>
              <a:ea typeface="Calibri"/>
              <a:cs typeface="Calibri"/>
              <a:sym typeface="Calibri"/>
            </a:endParaRPr>
          </a:p>
          <a:p>
            <a:pPr marL="266700" lvl="0" indent="-266700" algn="just" rtl="0">
              <a:spcBef>
                <a:spcPts val="600"/>
              </a:spcBef>
              <a:spcAft>
                <a:spcPts val="0"/>
              </a:spcAft>
              <a:buClr>
                <a:schemeClr val="dk1"/>
              </a:buClr>
              <a:buSzPts val="1400"/>
              <a:buFont typeface="Arial" panose="020B0604020202020204" pitchFamily="34" charset="0"/>
              <a:buChar char="•"/>
            </a:pPr>
            <a:r>
              <a:rPr lang="en" dirty="0">
                <a:solidFill>
                  <a:schemeClr val="dk1"/>
                </a:solidFill>
                <a:latin typeface="Montserrat" panose="02000505000000020004" pitchFamily="2" charset="0"/>
                <a:ea typeface="Calibri"/>
                <a:cs typeface="Calibri"/>
                <a:sym typeface="Calibri"/>
              </a:rPr>
              <a:t>There are a high degree of frauds occurring in the metaverse. We help you select tokens that have lower risk</a:t>
            </a:r>
            <a:endParaRPr dirty="0">
              <a:solidFill>
                <a:schemeClr val="dk1"/>
              </a:solidFill>
              <a:latin typeface="Montserrat" panose="02000505000000020004" pitchFamily="2" charset="0"/>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6000" b="-39000"/>
          </a:stretch>
        </a:blipFill>
        <a:effectLst/>
      </p:bgPr>
    </p:bg>
    <p:spTree>
      <p:nvGrpSpPr>
        <p:cNvPr id="1" name="Shape 123"/>
        <p:cNvGrpSpPr/>
        <p:nvPr/>
      </p:nvGrpSpPr>
      <p:grpSpPr>
        <a:xfrm>
          <a:off x="0" y="0"/>
          <a:ext cx="0" cy="0"/>
          <a:chOff x="0" y="0"/>
          <a:chExt cx="0" cy="0"/>
        </a:xfrm>
      </p:grpSpPr>
      <p:sp>
        <p:nvSpPr>
          <p:cNvPr id="124" name="Google Shape;124;p28"/>
          <p:cNvSpPr txBox="1"/>
          <p:nvPr/>
        </p:nvSpPr>
        <p:spPr>
          <a:xfrm>
            <a:off x="0" y="0"/>
            <a:ext cx="914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dirty="0">
              <a:solidFill>
                <a:schemeClr val="dk1"/>
              </a:solidFill>
              <a:highlight>
                <a:schemeClr val="lt1"/>
              </a:highlight>
              <a:latin typeface="Fira Sans Extra Condensed SemiBold" panose="020B0604020202020204" charset="0"/>
              <a:ea typeface="Calibri"/>
              <a:cs typeface="Calibri"/>
              <a:sym typeface="Calibri"/>
            </a:endParaRPr>
          </a:p>
        </p:txBody>
      </p:sp>
      <p:sp>
        <p:nvSpPr>
          <p:cNvPr id="125" name="Google Shape;125;p28"/>
          <p:cNvSpPr txBox="1"/>
          <p:nvPr/>
        </p:nvSpPr>
        <p:spPr>
          <a:xfrm>
            <a:off x="3106852" y="577260"/>
            <a:ext cx="91440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Montserrat" panose="02000505000000020004" pitchFamily="2" charset="0"/>
                <a:ea typeface="Calibri"/>
                <a:cs typeface="Calibri"/>
                <a:sym typeface="Calibri"/>
              </a:rPr>
              <a:t>Project is completed within 3 days</a:t>
            </a:r>
            <a:endParaRPr sz="1200" dirty="0">
              <a:solidFill>
                <a:schemeClr val="dk1"/>
              </a:solidFill>
              <a:latin typeface="Montserrat" panose="02000505000000020004" pitchFamily="2" charset="0"/>
              <a:ea typeface="Calibri"/>
              <a:cs typeface="Calibri"/>
              <a:sym typeface="Calibri"/>
            </a:endParaRPr>
          </a:p>
        </p:txBody>
      </p:sp>
      <p:sp>
        <p:nvSpPr>
          <p:cNvPr id="17" name="TextBox 16">
            <a:extLst>
              <a:ext uri="{FF2B5EF4-FFF2-40B4-BE49-F238E27FC236}">
                <a16:creationId xmlns:a16="http://schemas.microsoft.com/office/drawing/2014/main" id="{C7B704BC-D426-CDD2-D959-1F2475CDB92C}"/>
              </a:ext>
            </a:extLst>
          </p:cNvPr>
          <p:cNvSpPr txBox="1"/>
          <p:nvPr/>
        </p:nvSpPr>
        <p:spPr>
          <a:xfrm>
            <a:off x="2726312" y="41125"/>
            <a:ext cx="4591050" cy="646331"/>
          </a:xfrm>
          <a:prstGeom prst="rect">
            <a:avLst/>
          </a:prstGeom>
          <a:noFill/>
        </p:spPr>
        <p:txBody>
          <a:bodyPr wrap="square">
            <a:spAutoFit/>
          </a:bodyPr>
          <a:lstStyle/>
          <a:p>
            <a:r>
              <a:rPr kumimoji="0" lang="en" sz="3600" b="1" i="0" u="none" strike="noStrike" kern="0" cap="none" spc="0" normalizeH="0" baseline="0" noProof="0" dirty="0">
                <a:ln>
                  <a:noFill/>
                </a:ln>
                <a:solidFill>
                  <a:schemeClr val="tx1"/>
                </a:solidFill>
                <a:effectLst/>
                <a:uLnTx/>
                <a:uFillTx/>
                <a:latin typeface="Fira Sans Extra Condensed SemiBold"/>
                <a:sym typeface="Fira Sans Extra Condensed SemiBold"/>
              </a:rPr>
              <a:t>Timeline Project</a:t>
            </a:r>
            <a:endParaRPr lang="id-ID" sz="1800" b="1" dirty="0">
              <a:solidFill>
                <a:schemeClr val="tx1"/>
              </a:solidFill>
            </a:endParaRPr>
          </a:p>
        </p:txBody>
      </p:sp>
      <p:grpSp>
        <p:nvGrpSpPr>
          <p:cNvPr id="174" name="Group 173">
            <a:extLst>
              <a:ext uri="{FF2B5EF4-FFF2-40B4-BE49-F238E27FC236}">
                <a16:creationId xmlns:a16="http://schemas.microsoft.com/office/drawing/2014/main" id="{895AF599-71CD-D31B-D247-B75CB280DB27}"/>
              </a:ext>
            </a:extLst>
          </p:cNvPr>
          <p:cNvGrpSpPr/>
          <p:nvPr/>
        </p:nvGrpSpPr>
        <p:grpSpPr>
          <a:xfrm>
            <a:off x="874346" y="1092722"/>
            <a:ext cx="7071458" cy="3266591"/>
            <a:chOff x="1258892" y="1008857"/>
            <a:chExt cx="7071458" cy="3266591"/>
          </a:xfrm>
        </p:grpSpPr>
        <p:grpSp>
          <p:nvGrpSpPr>
            <p:cNvPr id="90" name="Google Shape;278;p18">
              <a:extLst>
                <a:ext uri="{FF2B5EF4-FFF2-40B4-BE49-F238E27FC236}">
                  <a16:creationId xmlns:a16="http://schemas.microsoft.com/office/drawing/2014/main" id="{171F3A31-008C-165B-D638-774CB30AE8E3}"/>
                </a:ext>
              </a:extLst>
            </p:cNvPr>
            <p:cNvGrpSpPr/>
            <p:nvPr/>
          </p:nvGrpSpPr>
          <p:grpSpPr>
            <a:xfrm>
              <a:off x="1258892" y="1008857"/>
              <a:ext cx="1412709" cy="1923462"/>
              <a:chOff x="1036275" y="1121000"/>
              <a:chExt cx="1412709" cy="1923462"/>
            </a:xfrm>
          </p:grpSpPr>
          <p:sp>
            <p:nvSpPr>
              <p:cNvPr id="91" name="Google Shape;279;p18">
                <a:extLst>
                  <a:ext uri="{FF2B5EF4-FFF2-40B4-BE49-F238E27FC236}">
                    <a16:creationId xmlns:a16="http://schemas.microsoft.com/office/drawing/2014/main" id="{8D47C210-9EA6-70A3-0798-13CDA69D1B9F}"/>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92" name="Google Shape;280;p18">
                <a:extLst>
                  <a:ext uri="{FF2B5EF4-FFF2-40B4-BE49-F238E27FC236}">
                    <a16:creationId xmlns:a16="http://schemas.microsoft.com/office/drawing/2014/main" id="{D3AD8D3A-E819-A121-44F9-E9FE6359BDC4}"/>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3" name="Google Shape;281;p18">
                <a:extLst>
                  <a:ext uri="{FF2B5EF4-FFF2-40B4-BE49-F238E27FC236}">
                    <a16:creationId xmlns:a16="http://schemas.microsoft.com/office/drawing/2014/main" id="{A3F68A80-0F35-134F-FC48-3E94D4B304AB}"/>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94" name="Google Shape;282;p18">
                <a:extLst>
                  <a:ext uri="{FF2B5EF4-FFF2-40B4-BE49-F238E27FC236}">
                    <a16:creationId xmlns:a16="http://schemas.microsoft.com/office/drawing/2014/main" id="{A9744108-36A2-8B4E-E9C8-41588E8B92C4}"/>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1</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95" name="Google Shape;283;p18">
                <a:extLst>
                  <a:ext uri="{FF2B5EF4-FFF2-40B4-BE49-F238E27FC236}">
                    <a16:creationId xmlns:a16="http://schemas.microsoft.com/office/drawing/2014/main" id="{02477911-92D4-6804-BD83-6717A9593C7B}"/>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6" name="Google Shape;284;p18">
                <a:extLst>
                  <a:ext uri="{FF2B5EF4-FFF2-40B4-BE49-F238E27FC236}">
                    <a16:creationId xmlns:a16="http://schemas.microsoft.com/office/drawing/2014/main" id="{76172EC4-9182-04A6-9D06-E4E5863F3577}"/>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7" name="Google Shape;285;p18">
                <a:extLst>
                  <a:ext uri="{FF2B5EF4-FFF2-40B4-BE49-F238E27FC236}">
                    <a16:creationId xmlns:a16="http://schemas.microsoft.com/office/drawing/2014/main" id="{DAB66E6E-56B6-6309-3897-291389AEF31F}"/>
                  </a:ext>
                </a:extLst>
              </p:cNvPr>
              <p:cNvSpPr/>
              <p:nvPr/>
            </p:nvSpPr>
            <p:spPr>
              <a:xfrm>
                <a:off x="1637831" y="2646870"/>
                <a:ext cx="209601" cy="209225"/>
              </a:xfrm>
              <a:custGeom>
                <a:avLst/>
                <a:gdLst/>
                <a:ahLst/>
                <a:cxnLst/>
                <a:rect l="l" t="t" r="r" b="b"/>
                <a:pathLst>
                  <a:path w="6704" h="6692" extrusionOk="0">
                    <a:moveTo>
                      <a:pt x="3346" y="453"/>
                    </a:moveTo>
                    <a:cubicBezTo>
                      <a:pt x="3656" y="453"/>
                      <a:pt x="3941" y="501"/>
                      <a:pt x="4215" y="584"/>
                    </a:cubicBezTo>
                    <a:cubicBezTo>
                      <a:pt x="3941" y="691"/>
                      <a:pt x="3584" y="846"/>
                      <a:pt x="3203" y="1084"/>
                    </a:cubicBezTo>
                    <a:cubicBezTo>
                      <a:pt x="2870" y="929"/>
                      <a:pt x="2513" y="810"/>
                      <a:pt x="2108" y="727"/>
                    </a:cubicBezTo>
                    <a:cubicBezTo>
                      <a:pt x="2489" y="548"/>
                      <a:pt x="2906" y="453"/>
                      <a:pt x="3346" y="453"/>
                    </a:cubicBezTo>
                    <a:close/>
                    <a:moveTo>
                      <a:pt x="1632" y="1025"/>
                    </a:moveTo>
                    <a:cubicBezTo>
                      <a:pt x="2072" y="1084"/>
                      <a:pt x="2477" y="1179"/>
                      <a:pt x="2834" y="1322"/>
                    </a:cubicBezTo>
                    <a:cubicBezTo>
                      <a:pt x="2572" y="1513"/>
                      <a:pt x="2310" y="1739"/>
                      <a:pt x="2048" y="2001"/>
                    </a:cubicBezTo>
                    <a:lnTo>
                      <a:pt x="1298" y="1298"/>
                    </a:lnTo>
                    <a:cubicBezTo>
                      <a:pt x="1405" y="1191"/>
                      <a:pt x="1513" y="1108"/>
                      <a:pt x="1632" y="1025"/>
                    </a:cubicBezTo>
                    <a:close/>
                    <a:moveTo>
                      <a:pt x="4715" y="798"/>
                    </a:moveTo>
                    <a:cubicBezTo>
                      <a:pt x="5061" y="977"/>
                      <a:pt x="5358" y="1227"/>
                      <a:pt x="5596" y="1525"/>
                    </a:cubicBezTo>
                    <a:cubicBezTo>
                      <a:pt x="5573" y="2037"/>
                      <a:pt x="5489" y="2489"/>
                      <a:pt x="5358" y="2894"/>
                    </a:cubicBezTo>
                    <a:cubicBezTo>
                      <a:pt x="4954" y="2310"/>
                      <a:pt x="4382" y="1703"/>
                      <a:pt x="3584" y="1263"/>
                    </a:cubicBezTo>
                    <a:cubicBezTo>
                      <a:pt x="4096" y="977"/>
                      <a:pt x="4537" y="846"/>
                      <a:pt x="4715" y="798"/>
                    </a:cubicBezTo>
                    <a:close/>
                    <a:moveTo>
                      <a:pt x="1060" y="1572"/>
                    </a:moveTo>
                    <a:lnTo>
                      <a:pt x="1810" y="2275"/>
                    </a:lnTo>
                    <a:cubicBezTo>
                      <a:pt x="1596" y="2525"/>
                      <a:pt x="1405" y="2811"/>
                      <a:pt x="1239" y="3132"/>
                    </a:cubicBezTo>
                    <a:cubicBezTo>
                      <a:pt x="989" y="2632"/>
                      <a:pt x="870" y="2191"/>
                      <a:pt x="822" y="1941"/>
                    </a:cubicBezTo>
                    <a:cubicBezTo>
                      <a:pt x="893" y="1810"/>
                      <a:pt x="977" y="1691"/>
                      <a:pt x="1060" y="1572"/>
                    </a:cubicBezTo>
                    <a:close/>
                    <a:moveTo>
                      <a:pt x="5930" y="2025"/>
                    </a:moveTo>
                    <a:cubicBezTo>
                      <a:pt x="6132" y="2418"/>
                      <a:pt x="6239" y="2870"/>
                      <a:pt x="6239" y="3346"/>
                    </a:cubicBezTo>
                    <a:cubicBezTo>
                      <a:pt x="6239" y="3680"/>
                      <a:pt x="6192" y="3989"/>
                      <a:pt x="6085" y="4287"/>
                    </a:cubicBezTo>
                    <a:cubicBezTo>
                      <a:pt x="5989" y="4025"/>
                      <a:pt x="5835" y="3668"/>
                      <a:pt x="5608" y="3275"/>
                    </a:cubicBezTo>
                    <a:cubicBezTo>
                      <a:pt x="5751" y="2906"/>
                      <a:pt x="5858" y="2489"/>
                      <a:pt x="5930" y="2025"/>
                    </a:cubicBezTo>
                    <a:close/>
                    <a:moveTo>
                      <a:pt x="3215" y="1477"/>
                    </a:moveTo>
                    <a:cubicBezTo>
                      <a:pt x="4180" y="1941"/>
                      <a:pt x="4811" y="2656"/>
                      <a:pt x="5204" y="3299"/>
                    </a:cubicBezTo>
                    <a:cubicBezTo>
                      <a:pt x="5037" y="3704"/>
                      <a:pt x="4811" y="4061"/>
                      <a:pt x="4573" y="4370"/>
                    </a:cubicBezTo>
                    <a:lnTo>
                      <a:pt x="2310" y="2239"/>
                    </a:lnTo>
                    <a:cubicBezTo>
                      <a:pt x="2596" y="1929"/>
                      <a:pt x="2918" y="1679"/>
                      <a:pt x="3215" y="1477"/>
                    </a:cubicBezTo>
                    <a:close/>
                    <a:moveTo>
                      <a:pt x="596" y="2465"/>
                    </a:moveTo>
                    <a:cubicBezTo>
                      <a:pt x="691" y="2763"/>
                      <a:pt x="834" y="3132"/>
                      <a:pt x="1048" y="3525"/>
                    </a:cubicBezTo>
                    <a:cubicBezTo>
                      <a:pt x="917" y="3846"/>
                      <a:pt x="810" y="4192"/>
                      <a:pt x="739" y="4573"/>
                    </a:cubicBezTo>
                    <a:cubicBezTo>
                      <a:pt x="560" y="4204"/>
                      <a:pt x="453" y="3787"/>
                      <a:pt x="453" y="3346"/>
                    </a:cubicBezTo>
                    <a:cubicBezTo>
                      <a:pt x="453" y="3037"/>
                      <a:pt x="501" y="2751"/>
                      <a:pt x="596" y="2465"/>
                    </a:cubicBezTo>
                    <a:close/>
                    <a:moveTo>
                      <a:pt x="5430" y="3680"/>
                    </a:moveTo>
                    <a:cubicBezTo>
                      <a:pt x="5716" y="4215"/>
                      <a:pt x="5835" y="4668"/>
                      <a:pt x="5858" y="4787"/>
                    </a:cubicBezTo>
                    <a:cubicBezTo>
                      <a:pt x="5763" y="4954"/>
                      <a:pt x="5644" y="5108"/>
                      <a:pt x="5513" y="5263"/>
                    </a:cubicBezTo>
                    <a:lnTo>
                      <a:pt x="4823" y="4608"/>
                    </a:lnTo>
                    <a:cubicBezTo>
                      <a:pt x="5049" y="4335"/>
                      <a:pt x="5251" y="4025"/>
                      <a:pt x="5430" y="3680"/>
                    </a:cubicBezTo>
                    <a:close/>
                    <a:moveTo>
                      <a:pt x="2072" y="2513"/>
                    </a:moveTo>
                    <a:lnTo>
                      <a:pt x="4334" y="4644"/>
                    </a:lnTo>
                    <a:cubicBezTo>
                      <a:pt x="4049" y="4954"/>
                      <a:pt x="3739" y="5204"/>
                      <a:pt x="3453" y="5394"/>
                    </a:cubicBezTo>
                    <a:cubicBezTo>
                      <a:pt x="2477" y="4918"/>
                      <a:pt x="1846" y="4192"/>
                      <a:pt x="1453" y="3525"/>
                    </a:cubicBezTo>
                    <a:cubicBezTo>
                      <a:pt x="1620" y="3132"/>
                      <a:pt x="1834" y="2799"/>
                      <a:pt x="2072" y="2513"/>
                    </a:cubicBezTo>
                    <a:close/>
                    <a:moveTo>
                      <a:pt x="4584" y="4882"/>
                    </a:moveTo>
                    <a:lnTo>
                      <a:pt x="5263" y="5513"/>
                    </a:lnTo>
                    <a:cubicBezTo>
                      <a:pt x="5120" y="5632"/>
                      <a:pt x="4965" y="5751"/>
                      <a:pt x="4811" y="5835"/>
                    </a:cubicBezTo>
                    <a:cubicBezTo>
                      <a:pt x="4453" y="5775"/>
                      <a:pt x="4120" y="5680"/>
                      <a:pt x="3834" y="5561"/>
                    </a:cubicBezTo>
                    <a:cubicBezTo>
                      <a:pt x="4084" y="5370"/>
                      <a:pt x="4334" y="5144"/>
                      <a:pt x="4584" y="4882"/>
                    </a:cubicBezTo>
                    <a:close/>
                    <a:moveTo>
                      <a:pt x="1286" y="3918"/>
                    </a:moveTo>
                    <a:cubicBezTo>
                      <a:pt x="1691" y="4537"/>
                      <a:pt x="2275" y="5156"/>
                      <a:pt x="3108" y="5620"/>
                    </a:cubicBezTo>
                    <a:cubicBezTo>
                      <a:pt x="2739" y="5835"/>
                      <a:pt x="2429" y="5966"/>
                      <a:pt x="2251" y="6025"/>
                    </a:cubicBezTo>
                    <a:cubicBezTo>
                      <a:pt x="1763" y="5823"/>
                      <a:pt x="1346" y="5489"/>
                      <a:pt x="1024" y="5061"/>
                    </a:cubicBezTo>
                    <a:cubicBezTo>
                      <a:pt x="1072" y="4644"/>
                      <a:pt x="1167" y="4263"/>
                      <a:pt x="1286" y="3918"/>
                    </a:cubicBezTo>
                    <a:close/>
                    <a:moveTo>
                      <a:pt x="3477" y="5811"/>
                    </a:moveTo>
                    <a:cubicBezTo>
                      <a:pt x="3715" y="5918"/>
                      <a:pt x="3977" y="6013"/>
                      <a:pt x="4263" y="6085"/>
                    </a:cubicBezTo>
                    <a:cubicBezTo>
                      <a:pt x="3977" y="6180"/>
                      <a:pt x="3668" y="6240"/>
                      <a:pt x="3346" y="6240"/>
                    </a:cubicBezTo>
                    <a:cubicBezTo>
                      <a:pt x="3168" y="6240"/>
                      <a:pt x="2977" y="6216"/>
                      <a:pt x="2798" y="6180"/>
                    </a:cubicBezTo>
                    <a:cubicBezTo>
                      <a:pt x="2989" y="6097"/>
                      <a:pt x="3227" y="5966"/>
                      <a:pt x="3477" y="5811"/>
                    </a:cubicBezTo>
                    <a:close/>
                    <a:moveTo>
                      <a:pt x="3346" y="1"/>
                    </a:moveTo>
                    <a:cubicBezTo>
                      <a:pt x="1501" y="1"/>
                      <a:pt x="1" y="1489"/>
                      <a:pt x="1" y="3346"/>
                    </a:cubicBezTo>
                    <a:cubicBezTo>
                      <a:pt x="1" y="5192"/>
                      <a:pt x="1501" y="6692"/>
                      <a:pt x="3346" y="6692"/>
                    </a:cubicBezTo>
                    <a:cubicBezTo>
                      <a:pt x="5204" y="6692"/>
                      <a:pt x="6704" y="5192"/>
                      <a:pt x="6704" y="3346"/>
                    </a:cubicBezTo>
                    <a:cubicBezTo>
                      <a:pt x="6704" y="1489"/>
                      <a:pt x="5204" y="1"/>
                      <a:pt x="3346" y="1"/>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8" name="Google Shape;286;p18">
                <a:extLst>
                  <a:ext uri="{FF2B5EF4-FFF2-40B4-BE49-F238E27FC236}">
                    <a16:creationId xmlns:a16="http://schemas.microsoft.com/office/drawing/2014/main" id="{BE8D53CD-588B-71B9-E00B-DBFA65F1E56B}"/>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434343"/>
                    </a:solidFill>
                    <a:latin typeface="Roboto"/>
                    <a:ea typeface="Roboto"/>
                    <a:cs typeface="Roboto"/>
                    <a:sym typeface="Roboto"/>
                  </a:rPr>
                  <a:t>Project ideation</a:t>
                </a:r>
              </a:p>
            </p:txBody>
          </p:sp>
        </p:grpSp>
        <p:grpSp>
          <p:nvGrpSpPr>
            <p:cNvPr id="99" name="Google Shape;287;p18">
              <a:extLst>
                <a:ext uri="{FF2B5EF4-FFF2-40B4-BE49-F238E27FC236}">
                  <a16:creationId xmlns:a16="http://schemas.microsoft.com/office/drawing/2014/main" id="{D0EABA03-F433-07EC-E135-8F1B91BA2487}"/>
                </a:ext>
              </a:extLst>
            </p:cNvPr>
            <p:cNvGrpSpPr/>
            <p:nvPr/>
          </p:nvGrpSpPr>
          <p:grpSpPr>
            <a:xfrm>
              <a:off x="3612684" y="2526911"/>
              <a:ext cx="1491274" cy="218918"/>
              <a:chOff x="3390067" y="2639054"/>
              <a:chExt cx="1491274" cy="218918"/>
            </a:xfrm>
          </p:grpSpPr>
          <p:sp>
            <p:nvSpPr>
              <p:cNvPr id="104" name="Google Shape;292;p18">
                <a:extLst>
                  <a:ext uri="{FF2B5EF4-FFF2-40B4-BE49-F238E27FC236}">
                    <a16:creationId xmlns:a16="http://schemas.microsoft.com/office/drawing/2014/main" id="{0AE42E74-7CCF-5085-AED5-5BB0A7F228A7}"/>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05" name="Google Shape;293;p18">
                <a:extLst>
                  <a:ext uri="{FF2B5EF4-FFF2-40B4-BE49-F238E27FC236}">
                    <a16:creationId xmlns:a16="http://schemas.microsoft.com/office/drawing/2014/main" id="{F09734E6-A903-A08D-4241-495AA4461DC7}"/>
                  </a:ext>
                </a:extLst>
              </p:cNvPr>
              <p:cNvSpPr/>
              <p:nvPr/>
            </p:nvSpPr>
            <p:spPr>
              <a:xfrm>
                <a:off x="3694957" y="2639054"/>
                <a:ext cx="1186384"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109" name="Google Shape;297;p18">
              <a:extLst>
                <a:ext uri="{FF2B5EF4-FFF2-40B4-BE49-F238E27FC236}">
                  <a16:creationId xmlns:a16="http://schemas.microsoft.com/office/drawing/2014/main" id="{922C2827-DEB7-A2BC-33BB-AB4F8A8D8CD6}"/>
                </a:ext>
              </a:extLst>
            </p:cNvPr>
            <p:cNvGrpSpPr/>
            <p:nvPr/>
          </p:nvGrpSpPr>
          <p:grpSpPr>
            <a:xfrm>
              <a:off x="5712811" y="1008857"/>
              <a:ext cx="1467960" cy="1923461"/>
              <a:chOff x="5490194" y="1121000"/>
              <a:chExt cx="1467960" cy="1923461"/>
            </a:xfrm>
          </p:grpSpPr>
          <p:sp>
            <p:nvSpPr>
              <p:cNvPr id="110" name="Google Shape;298;p18">
                <a:extLst>
                  <a:ext uri="{FF2B5EF4-FFF2-40B4-BE49-F238E27FC236}">
                    <a16:creationId xmlns:a16="http://schemas.microsoft.com/office/drawing/2014/main" id="{57C6B86E-415D-778B-D316-912E8A512641}"/>
                  </a:ext>
                </a:extLst>
              </p:cNvPr>
              <p:cNvSpPr/>
              <p:nvPr/>
            </p:nvSpPr>
            <p:spPr>
              <a:xfrm>
                <a:off x="5490194" y="2639054"/>
                <a:ext cx="693685"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1" name="Google Shape;299;p18">
                <a:extLst>
                  <a:ext uri="{FF2B5EF4-FFF2-40B4-BE49-F238E27FC236}">
                    <a16:creationId xmlns:a16="http://schemas.microsoft.com/office/drawing/2014/main" id="{23C7A61D-C961-DE53-683C-608FDA23BD13}"/>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2" name="Google Shape;300;p18">
                <a:extLst>
                  <a:ext uri="{FF2B5EF4-FFF2-40B4-BE49-F238E27FC236}">
                    <a16:creationId xmlns:a16="http://schemas.microsoft.com/office/drawing/2014/main" id="{A3E4718C-E6F0-0079-9406-ECA5D4AFE150}"/>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3" name="Google Shape;301;p18">
                <a:extLst>
                  <a:ext uri="{FF2B5EF4-FFF2-40B4-BE49-F238E27FC236}">
                    <a16:creationId xmlns:a16="http://schemas.microsoft.com/office/drawing/2014/main" id="{C7CD8CA5-4163-E827-838B-E46410099447}"/>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4" name="Google Shape;302;p18">
                <a:extLst>
                  <a:ext uri="{FF2B5EF4-FFF2-40B4-BE49-F238E27FC236}">
                    <a16:creationId xmlns:a16="http://schemas.microsoft.com/office/drawing/2014/main" id="{EDFE0A0B-2D76-3529-922A-C5B7646105C8}"/>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3</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15" name="Google Shape;303;p18">
                <a:extLst>
                  <a:ext uri="{FF2B5EF4-FFF2-40B4-BE49-F238E27FC236}">
                    <a16:creationId xmlns:a16="http://schemas.microsoft.com/office/drawing/2014/main" id="{4C895C24-C056-0D4A-5F35-B54E890B88F9}"/>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6" name="Google Shape;304;p18">
                <a:extLst>
                  <a:ext uri="{FF2B5EF4-FFF2-40B4-BE49-F238E27FC236}">
                    <a16:creationId xmlns:a16="http://schemas.microsoft.com/office/drawing/2014/main" id="{A479E78D-1B7F-71E7-DE6D-C551E8A68277}"/>
                  </a:ext>
                </a:extLst>
              </p:cNvPr>
              <p:cNvSpPr/>
              <p:nvPr/>
            </p:nvSpPr>
            <p:spPr>
              <a:xfrm>
                <a:off x="6033850" y="2533344"/>
                <a:ext cx="435928" cy="436303"/>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3" y="10823"/>
                      <a:pt x="13943" y="6977"/>
                    </a:cubicBezTo>
                    <a:cubicBezTo>
                      <a:pt x="13943"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7" name="Google Shape;305;p18">
                <a:extLst>
                  <a:ext uri="{FF2B5EF4-FFF2-40B4-BE49-F238E27FC236}">
                    <a16:creationId xmlns:a16="http://schemas.microsoft.com/office/drawing/2014/main" id="{2ADD7387-216D-C48C-DC3D-D0B631939386}"/>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8" name="Google Shape;306;p18">
                <a:extLst>
                  <a:ext uri="{FF2B5EF4-FFF2-40B4-BE49-F238E27FC236}">
                    <a16:creationId xmlns:a16="http://schemas.microsoft.com/office/drawing/2014/main" id="{4893E27F-7BC1-1AE9-A091-E4BF4955FA6C}"/>
                  </a:ext>
                </a:extLst>
              </p:cNvPr>
              <p:cNvSpPr/>
              <p:nvPr/>
            </p:nvSpPr>
            <p:spPr>
              <a:xfrm>
                <a:off x="6254587" y="2735071"/>
                <a:ext cx="113211" cy="112523"/>
              </a:xfrm>
              <a:custGeom>
                <a:avLst/>
                <a:gdLst/>
                <a:ahLst/>
                <a:cxnLst/>
                <a:rect l="l" t="t" r="r" b="b"/>
                <a:pathLst>
                  <a:path w="3621" h="3599" extrusionOk="0">
                    <a:moveTo>
                      <a:pt x="1824" y="1174"/>
                    </a:moveTo>
                    <a:cubicBezTo>
                      <a:pt x="2134" y="1174"/>
                      <a:pt x="2397" y="1411"/>
                      <a:pt x="2430" y="1728"/>
                    </a:cubicBezTo>
                    <a:cubicBezTo>
                      <a:pt x="2477" y="2073"/>
                      <a:pt x="2227" y="2383"/>
                      <a:pt x="1882" y="2418"/>
                    </a:cubicBezTo>
                    <a:cubicBezTo>
                      <a:pt x="1854" y="2422"/>
                      <a:pt x="1825" y="2424"/>
                      <a:pt x="1798" y="2424"/>
                    </a:cubicBezTo>
                    <a:cubicBezTo>
                      <a:pt x="1488" y="2424"/>
                      <a:pt x="1224" y="2188"/>
                      <a:pt x="1191" y="1871"/>
                    </a:cubicBezTo>
                    <a:cubicBezTo>
                      <a:pt x="1144" y="1525"/>
                      <a:pt x="1394" y="1216"/>
                      <a:pt x="1739" y="1180"/>
                    </a:cubicBezTo>
                    <a:cubicBezTo>
                      <a:pt x="1768" y="1176"/>
                      <a:pt x="1796" y="1174"/>
                      <a:pt x="1824" y="1174"/>
                    </a:cubicBezTo>
                    <a:close/>
                    <a:moveTo>
                      <a:pt x="1640" y="0"/>
                    </a:moveTo>
                    <a:cubicBezTo>
                      <a:pt x="1634" y="0"/>
                      <a:pt x="1627" y="1"/>
                      <a:pt x="1620" y="1"/>
                    </a:cubicBezTo>
                    <a:cubicBezTo>
                      <a:pt x="1489" y="13"/>
                      <a:pt x="1394" y="132"/>
                      <a:pt x="1406" y="263"/>
                    </a:cubicBezTo>
                    <a:lnTo>
                      <a:pt x="1465" y="716"/>
                    </a:lnTo>
                    <a:cubicBezTo>
                      <a:pt x="1322" y="763"/>
                      <a:pt x="1203" y="835"/>
                      <a:pt x="1096" y="930"/>
                    </a:cubicBezTo>
                    <a:lnTo>
                      <a:pt x="727" y="632"/>
                    </a:lnTo>
                    <a:cubicBezTo>
                      <a:pt x="687" y="598"/>
                      <a:pt x="639" y="582"/>
                      <a:pt x="591" y="582"/>
                    </a:cubicBezTo>
                    <a:cubicBezTo>
                      <a:pt x="523" y="582"/>
                      <a:pt x="454" y="613"/>
                      <a:pt x="406" y="668"/>
                    </a:cubicBezTo>
                    <a:cubicBezTo>
                      <a:pt x="322" y="763"/>
                      <a:pt x="334" y="918"/>
                      <a:pt x="441" y="990"/>
                    </a:cubicBezTo>
                    <a:lnTo>
                      <a:pt x="799" y="1287"/>
                    </a:lnTo>
                    <a:cubicBezTo>
                      <a:pt x="739" y="1406"/>
                      <a:pt x="691" y="1549"/>
                      <a:pt x="679" y="1692"/>
                    </a:cubicBezTo>
                    <a:lnTo>
                      <a:pt x="215" y="1740"/>
                    </a:lnTo>
                    <a:cubicBezTo>
                      <a:pt x="96" y="1752"/>
                      <a:pt x="1" y="1871"/>
                      <a:pt x="13" y="1990"/>
                    </a:cubicBezTo>
                    <a:cubicBezTo>
                      <a:pt x="24" y="2113"/>
                      <a:pt x="131" y="2205"/>
                      <a:pt x="253" y="2205"/>
                    </a:cubicBezTo>
                    <a:cubicBezTo>
                      <a:pt x="260" y="2205"/>
                      <a:pt x="267" y="2205"/>
                      <a:pt x="275" y="2204"/>
                    </a:cubicBezTo>
                    <a:lnTo>
                      <a:pt x="727" y="2145"/>
                    </a:lnTo>
                    <a:cubicBezTo>
                      <a:pt x="775" y="2287"/>
                      <a:pt x="846" y="2407"/>
                      <a:pt x="941" y="2514"/>
                    </a:cubicBezTo>
                    <a:lnTo>
                      <a:pt x="644" y="2883"/>
                    </a:lnTo>
                    <a:cubicBezTo>
                      <a:pt x="560" y="2978"/>
                      <a:pt x="584" y="3121"/>
                      <a:pt x="679" y="3204"/>
                    </a:cubicBezTo>
                    <a:cubicBezTo>
                      <a:pt x="721" y="3241"/>
                      <a:pt x="772" y="3259"/>
                      <a:pt x="823" y="3259"/>
                    </a:cubicBezTo>
                    <a:cubicBezTo>
                      <a:pt x="888" y="3259"/>
                      <a:pt x="954" y="3229"/>
                      <a:pt x="1001" y="3169"/>
                    </a:cubicBezTo>
                    <a:lnTo>
                      <a:pt x="1299" y="2811"/>
                    </a:lnTo>
                    <a:cubicBezTo>
                      <a:pt x="1418" y="2871"/>
                      <a:pt x="1561" y="2918"/>
                      <a:pt x="1703" y="2930"/>
                    </a:cubicBezTo>
                    <a:lnTo>
                      <a:pt x="1751" y="3395"/>
                    </a:lnTo>
                    <a:cubicBezTo>
                      <a:pt x="1762" y="3507"/>
                      <a:pt x="1869" y="3598"/>
                      <a:pt x="1981" y="3598"/>
                    </a:cubicBezTo>
                    <a:cubicBezTo>
                      <a:pt x="1988" y="3598"/>
                      <a:pt x="1994" y="3598"/>
                      <a:pt x="2001" y="3597"/>
                    </a:cubicBezTo>
                    <a:cubicBezTo>
                      <a:pt x="2132" y="3585"/>
                      <a:pt x="2227" y="3466"/>
                      <a:pt x="2215" y="3335"/>
                    </a:cubicBezTo>
                    <a:lnTo>
                      <a:pt x="2156" y="2883"/>
                    </a:lnTo>
                    <a:cubicBezTo>
                      <a:pt x="2299" y="2835"/>
                      <a:pt x="2418" y="2764"/>
                      <a:pt x="2525" y="2668"/>
                    </a:cubicBezTo>
                    <a:lnTo>
                      <a:pt x="2894" y="2966"/>
                    </a:lnTo>
                    <a:cubicBezTo>
                      <a:pt x="2934" y="3001"/>
                      <a:pt x="2982" y="3017"/>
                      <a:pt x="3031" y="3017"/>
                    </a:cubicBezTo>
                    <a:cubicBezTo>
                      <a:pt x="3098" y="3017"/>
                      <a:pt x="3167" y="2986"/>
                      <a:pt x="3216" y="2930"/>
                    </a:cubicBezTo>
                    <a:cubicBezTo>
                      <a:pt x="3299" y="2835"/>
                      <a:pt x="3287" y="2680"/>
                      <a:pt x="3180" y="2609"/>
                    </a:cubicBezTo>
                    <a:lnTo>
                      <a:pt x="2823" y="2311"/>
                    </a:lnTo>
                    <a:cubicBezTo>
                      <a:pt x="2882" y="2192"/>
                      <a:pt x="2930" y="2049"/>
                      <a:pt x="2942" y="1906"/>
                    </a:cubicBezTo>
                    <a:lnTo>
                      <a:pt x="3406" y="1859"/>
                    </a:lnTo>
                    <a:cubicBezTo>
                      <a:pt x="3525" y="1847"/>
                      <a:pt x="3620" y="1728"/>
                      <a:pt x="3608" y="1609"/>
                    </a:cubicBezTo>
                    <a:cubicBezTo>
                      <a:pt x="3598" y="1491"/>
                      <a:pt x="3501" y="1403"/>
                      <a:pt x="3387" y="1403"/>
                    </a:cubicBezTo>
                    <a:cubicBezTo>
                      <a:pt x="3374" y="1403"/>
                      <a:pt x="3360" y="1404"/>
                      <a:pt x="3346" y="1406"/>
                    </a:cubicBezTo>
                    <a:lnTo>
                      <a:pt x="2894" y="1454"/>
                    </a:lnTo>
                    <a:cubicBezTo>
                      <a:pt x="2846" y="1311"/>
                      <a:pt x="2775" y="1192"/>
                      <a:pt x="2680" y="1085"/>
                    </a:cubicBezTo>
                    <a:lnTo>
                      <a:pt x="2977" y="716"/>
                    </a:lnTo>
                    <a:cubicBezTo>
                      <a:pt x="3061" y="621"/>
                      <a:pt x="3037" y="478"/>
                      <a:pt x="2942" y="394"/>
                    </a:cubicBezTo>
                    <a:cubicBezTo>
                      <a:pt x="2902" y="360"/>
                      <a:pt x="2852" y="343"/>
                      <a:pt x="2801" y="343"/>
                    </a:cubicBezTo>
                    <a:cubicBezTo>
                      <a:pt x="2732" y="343"/>
                      <a:pt x="2662" y="375"/>
                      <a:pt x="2620" y="430"/>
                    </a:cubicBezTo>
                    <a:lnTo>
                      <a:pt x="2323" y="787"/>
                    </a:lnTo>
                    <a:cubicBezTo>
                      <a:pt x="2203" y="728"/>
                      <a:pt x="2061" y="680"/>
                      <a:pt x="1918" y="668"/>
                    </a:cubicBezTo>
                    <a:lnTo>
                      <a:pt x="1870" y="204"/>
                    </a:lnTo>
                    <a:cubicBezTo>
                      <a:pt x="1859" y="92"/>
                      <a:pt x="1752" y="0"/>
                      <a:pt x="1640"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9" name="Google Shape;307;p18">
                <a:extLst>
                  <a:ext uri="{FF2B5EF4-FFF2-40B4-BE49-F238E27FC236}">
                    <a16:creationId xmlns:a16="http://schemas.microsoft.com/office/drawing/2014/main" id="{60C2F183-5E8F-77AC-3027-00989B460F15}"/>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0" name="Google Shape;308;p18">
                <a:extLst>
                  <a:ext uri="{FF2B5EF4-FFF2-40B4-BE49-F238E27FC236}">
                    <a16:creationId xmlns:a16="http://schemas.microsoft.com/office/drawing/2014/main" id="{C5E59C2A-ECFB-CA74-C24D-FD415BC09923}"/>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1" name="Google Shape;309;p18">
                <a:extLst>
                  <a:ext uri="{FF2B5EF4-FFF2-40B4-BE49-F238E27FC236}">
                    <a16:creationId xmlns:a16="http://schemas.microsoft.com/office/drawing/2014/main" id="{73456E12-B81E-20E7-ED4D-0B6523F33972}"/>
                  </a:ext>
                </a:extLst>
              </p:cNvPr>
              <p:cNvSpPr txBox="1"/>
              <p:nvPr/>
            </p:nvSpPr>
            <p:spPr>
              <a:xfrm>
                <a:off x="5639763" y="1457525"/>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434343"/>
                    </a:solidFill>
                    <a:latin typeface="Roboto"/>
                    <a:ea typeface="Roboto"/>
                    <a:cs typeface="Roboto"/>
                    <a:sym typeface="Roboto"/>
                  </a:rPr>
                  <a:t>Product Development</a:t>
                </a:r>
              </a:p>
            </p:txBody>
          </p:sp>
        </p:grpSp>
        <p:grpSp>
          <p:nvGrpSpPr>
            <p:cNvPr id="122" name="Google Shape;310;p18">
              <a:extLst>
                <a:ext uri="{FF2B5EF4-FFF2-40B4-BE49-F238E27FC236}">
                  <a16:creationId xmlns:a16="http://schemas.microsoft.com/office/drawing/2014/main" id="{0864687A-C3CC-BD5F-BA8A-95A33DB68255}"/>
                </a:ext>
              </a:extLst>
            </p:cNvPr>
            <p:cNvGrpSpPr/>
            <p:nvPr/>
          </p:nvGrpSpPr>
          <p:grpSpPr>
            <a:xfrm>
              <a:off x="2386091" y="2346382"/>
              <a:ext cx="1412709" cy="1929066"/>
              <a:chOff x="2163474" y="2458524"/>
              <a:chExt cx="1412709" cy="1929066"/>
            </a:xfrm>
          </p:grpSpPr>
          <p:sp>
            <p:nvSpPr>
              <p:cNvPr id="123" name="Google Shape;311;p18">
                <a:extLst>
                  <a:ext uri="{FF2B5EF4-FFF2-40B4-BE49-F238E27FC236}">
                    <a16:creationId xmlns:a16="http://schemas.microsoft.com/office/drawing/2014/main" id="{F8820E11-4C8A-294F-CB31-D515768A6BAF}"/>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6" name="Google Shape;312;p18">
                <a:extLst>
                  <a:ext uri="{FF2B5EF4-FFF2-40B4-BE49-F238E27FC236}">
                    <a16:creationId xmlns:a16="http://schemas.microsoft.com/office/drawing/2014/main" id="{43110098-6A10-BEAF-6FD7-978FA364D121}"/>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7" name="Google Shape;313;p18">
                <a:extLst>
                  <a:ext uri="{FF2B5EF4-FFF2-40B4-BE49-F238E27FC236}">
                    <a16:creationId xmlns:a16="http://schemas.microsoft.com/office/drawing/2014/main" id="{58BD981C-D283-B1CD-E06C-C9A71A2B093C}"/>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8" name="Google Shape;314;p18">
                <a:extLst>
                  <a:ext uri="{FF2B5EF4-FFF2-40B4-BE49-F238E27FC236}">
                    <a16:creationId xmlns:a16="http://schemas.microsoft.com/office/drawing/2014/main" id="{14533F95-41C9-6B16-461A-DB6CAC31E52C}"/>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9" name="Google Shape;315;p18">
                <a:extLst>
                  <a:ext uri="{FF2B5EF4-FFF2-40B4-BE49-F238E27FC236}">
                    <a16:creationId xmlns:a16="http://schemas.microsoft.com/office/drawing/2014/main" id="{F20C694C-69D4-AFAC-CE86-25C42259D5E3}"/>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1</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40" name="Google Shape;316;p18">
                <a:extLst>
                  <a:ext uri="{FF2B5EF4-FFF2-40B4-BE49-F238E27FC236}">
                    <a16:creationId xmlns:a16="http://schemas.microsoft.com/office/drawing/2014/main" id="{2E25643C-D943-F0F8-E34B-216F7D593FD6}"/>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1" name="Google Shape;317;p18">
                <a:extLst>
                  <a:ext uri="{FF2B5EF4-FFF2-40B4-BE49-F238E27FC236}">
                    <a16:creationId xmlns:a16="http://schemas.microsoft.com/office/drawing/2014/main" id="{9387F8BC-1FED-7F98-18B1-80EED59E634F}"/>
                  </a:ext>
                </a:extLst>
              </p:cNvPr>
              <p:cNvSpPr/>
              <p:nvPr/>
            </p:nvSpPr>
            <p:spPr>
              <a:xfrm>
                <a:off x="2651878" y="2533344"/>
                <a:ext cx="435928" cy="436303"/>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2" y="10823"/>
                      <a:pt x="13942" y="6977"/>
                    </a:cubicBezTo>
                    <a:cubicBezTo>
                      <a:pt x="13942"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2" name="Google Shape;318;p18">
                <a:extLst>
                  <a:ext uri="{FF2B5EF4-FFF2-40B4-BE49-F238E27FC236}">
                    <a16:creationId xmlns:a16="http://schemas.microsoft.com/office/drawing/2014/main" id="{061DB2DC-58DE-6281-8E79-32A4562B616C}"/>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3" name="Google Shape;319;p18">
                <a:extLst>
                  <a:ext uri="{FF2B5EF4-FFF2-40B4-BE49-F238E27FC236}">
                    <a16:creationId xmlns:a16="http://schemas.microsoft.com/office/drawing/2014/main" id="{BAA994DB-BBE4-8A72-6092-53E8CB49B90F}"/>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4" name="Google Shape;320;p18">
                <a:extLst>
                  <a:ext uri="{FF2B5EF4-FFF2-40B4-BE49-F238E27FC236}">
                    <a16:creationId xmlns:a16="http://schemas.microsoft.com/office/drawing/2014/main" id="{6409D994-6BBA-4F4C-ED4E-86B72D0E4ECD}"/>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5" name="Google Shape;321;p18">
                <a:extLst>
                  <a:ext uri="{FF2B5EF4-FFF2-40B4-BE49-F238E27FC236}">
                    <a16:creationId xmlns:a16="http://schemas.microsoft.com/office/drawing/2014/main" id="{6169CF81-0BC8-8715-1EA3-A39B2519DCDA}"/>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6" name="Google Shape;322;p18">
                <a:extLst>
                  <a:ext uri="{FF2B5EF4-FFF2-40B4-BE49-F238E27FC236}">
                    <a16:creationId xmlns:a16="http://schemas.microsoft.com/office/drawing/2014/main" id="{108B5825-562E-EB6C-2F79-CC1D2BBDB39F}"/>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7" name="Google Shape;323;p18">
                <a:extLst>
                  <a:ext uri="{FF2B5EF4-FFF2-40B4-BE49-F238E27FC236}">
                    <a16:creationId xmlns:a16="http://schemas.microsoft.com/office/drawing/2014/main" id="{DCD64A61-FCBD-2AE8-A743-C0891CA74EBF}"/>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8" name="Google Shape;324;p18">
                <a:extLst>
                  <a:ext uri="{FF2B5EF4-FFF2-40B4-BE49-F238E27FC236}">
                    <a16:creationId xmlns:a16="http://schemas.microsoft.com/office/drawing/2014/main" id="{CE5CF13B-7B54-AC30-BEFA-305A27A93A4B}"/>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434343"/>
                    </a:solidFill>
                    <a:latin typeface="Roboto"/>
                    <a:ea typeface="Roboto"/>
                    <a:cs typeface="Roboto"/>
                    <a:sym typeface="Roboto"/>
                  </a:rPr>
                  <a:t>Problem Framing</a:t>
                </a:r>
              </a:p>
            </p:txBody>
          </p:sp>
        </p:grpSp>
        <p:grpSp>
          <p:nvGrpSpPr>
            <p:cNvPr id="149" name="Google Shape;325;p18">
              <a:extLst>
                <a:ext uri="{FF2B5EF4-FFF2-40B4-BE49-F238E27FC236}">
                  <a16:creationId xmlns:a16="http://schemas.microsoft.com/office/drawing/2014/main" id="{ABABD301-B293-D8EE-2E19-7A34249EAFA5}"/>
                </a:ext>
              </a:extLst>
            </p:cNvPr>
            <p:cNvGrpSpPr/>
            <p:nvPr/>
          </p:nvGrpSpPr>
          <p:grpSpPr>
            <a:xfrm>
              <a:off x="4323363" y="2346382"/>
              <a:ext cx="1635687" cy="1929066"/>
              <a:chOff x="4100746" y="2458524"/>
              <a:chExt cx="1635687" cy="1929066"/>
            </a:xfrm>
          </p:grpSpPr>
          <p:sp>
            <p:nvSpPr>
              <p:cNvPr id="150" name="Google Shape;326;p18">
                <a:extLst>
                  <a:ext uri="{FF2B5EF4-FFF2-40B4-BE49-F238E27FC236}">
                    <a16:creationId xmlns:a16="http://schemas.microsoft.com/office/drawing/2014/main" id="{99769A56-CB65-FD71-8EC3-FC10D9C40D93}"/>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1" name="Google Shape;327;p18">
                <a:extLst>
                  <a:ext uri="{FF2B5EF4-FFF2-40B4-BE49-F238E27FC236}">
                    <a16:creationId xmlns:a16="http://schemas.microsoft.com/office/drawing/2014/main" id="{7108642F-45E2-548A-82BC-5F0F979A4D4A}"/>
                  </a:ext>
                </a:extLst>
              </p:cNvPr>
              <p:cNvSpPr/>
              <p:nvPr/>
            </p:nvSpPr>
            <p:spPr>
              <a:xfrm>
                <a:off x="4881341" y="2639054"/>
                <a:ext cx="855092"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2" name="Google Shape;328;p18">
                <a:extLst>
                  <a:ext uri="{FF2B5EF4-FFF2-40B4-BE49-F238E27FC236}">
                    <a16:creationId xmlns:a16="http://schemas.microsoft.com/office/drawing/2014/main" id="{9B2EE486-4D95-67F9-1BC6-F1815FBE2040}"/>
                  </a:ext>
                </a:extLst>
              </p:cNvPr>
              <p:cNvSpPr/>
              <p:nvPr/>
            </p:nvSpPr>
            <p:spPr>
              <a:xfrm>
                <a:off x="4806918"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3" name="Google Shape;329;p18">
                <a:extLst>
                  <a:ext uri="{FF2B5EF4-FFF2-40B4-BE49-F238E27FC236}">
                    <a16:creationId xmlns:a16="http://schemas.microsoft.com/office/drawing/2014/main" id="{EB1AE58C-4CD8-D3C3-DEA1-F2A7C164F088}"/>
                  </a:ext>
                </a:extLst>
              </p:cNvPr>
              <p:cNvSpPr/>
              <p:nvPr/>
            </p:nvSpPr>
            <p:spPr>
              <a:xfrm>
                <a:off x="41007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4" name="Google Shape;330;p18">
                <a:extLst>
                  <a:ext uri="{FF2B5EF4-FFF2-40B4-BE49-F238E27FC236}">
                    <a16:creationId xmlns:a16="http://schemas.microsoft.com/office/drawing/2014/main" id="{C0480922-0A8C-D111-1592-C17A96EC3401}"/>
                  </a:ext>
                </a:extLst>
              </p:cNvPr>
              <p:cNvSpPr/>
              <p:nvPr/>
            </p:nvSpPr>
            <p:spPr>
              <a:xfrm>
                <a:off x="41007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Day 2</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5" name="Google Shape;331;p18">
                <a:extLst>
                  <a:ext uri="{FF2B5EF4-FFF2-40B4-BE49-F238E27FC236}">
                    <a16:creationId xmlns:a16="http://schemas.microsoft.com/office/drawing/2014/main" id="{47E608B0-8963-CAA0-BA05-E458257DCB5B}"/>
                  </a:ext>
                </a:extLst>
              </p:cNvPr>
              <p:cNvSpPr/>
              <p:nvPr/>
            </p:nvSpPr>
            <p:spPr>
              <a:xfrm>
                <a:off x="4514368"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6" name="Google Shape;332;p18">
                <a:extLst>
                  <a:ext uri="{FF2B5EF4-FFF2-40B4-BE49-F238E27FC236}">
                    <a16:creationId xmlns:a16="http://schemas.microsoft.com/office/drawing/2014/main" id="{DD729775-1E3F-F57C-39E6-F999316C5585}"/>
                  </a:ext>
                </a:extLst>
              </p:cNvPr>
              <p:cNvSpPr/>
              <p:nvPr/>
            </p:nvSpPr>
            <p:spPr>
              <a:xfrm>
                <a:off x="4589558"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9" name="Google Shape;335;p18">
                <a:extLst>
                  <a:ext uri="{FF2B5EF4-FFF2-40B4-BE49-F238E27FC236}">
                    <a16:creationId xmlns:a16="http://schemas.microsoft.com/office/drawing/2014/main" id="{77897765-4EEB-B6E9-B640-39CA450E8013}"/>
                  </a:ext>
                </a:extLst>
              </p:cNvPr>
              <p:cNvSpPr txBox="1"/>
              <p:nvPr/>
            </p:nvSpPr>
            <p:spPr>
              <a:xfrm>
                <a:off x="4193988" y="3504600"/>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434343"/>
                    </a:solidFill>
                    <a:latin typeface="Roboto"/>
                    <a:ea typeface="Roboto"/>
                    <a:cs typeface="Roboto"/>
                    <a:sym typeface="Roboto"/>
                  </a:rPr>
                  <a:t>AI Modeling</a:t>
                </a:r>
              </a:p>
            </p:txBody>
          </p:sp>
        </p:grpSp>
        <p:grpSp>
          <p:nvGrpSpPr>
            <p:cNvPr id="160" name="Google Shape;336;p18">
              <a:extLst>
                <a:ext uri="{FF2B5EF4-FFF2-40B4-BE49-F238E27FC236}">
                  <a16:creationId xmlns:a16="http://schemas.microsoft.com/office/drawing/2014/main" id="{CC133496-5EA6-0900-8A82-34574D7553BF}"/>
                </a:ext>
              </a:extLst>
            </p:cNvPr>
            <p:cNvGrpSpPr/>
            <p:nvPr/>
          </p:nvGrpSpPr>
          <p:grpSpPr>
            <a:xfrm>
              <a:off x="6893416" y="2346382"/>
              <a:ext cx="1436934" cy="1929066"/>
              <a:chOff x="6670799" y="2458524"/>
              <a:chExt cx="1436934" cy="1929066"/>
            </a:xfrm>
          </p:grpSpPr>
          <p:sp>
            <p:nvSpPr>
              <p:cNvPr id="161" name="Google Shape;337;p18">
                <a:extLst>
                  <a:ext uri="{FF2B5EF4-FFF2-40B4-BE49-F238E27FC236}">
                    <a16:creationId xmlns:a16="http://schemas.microsoft.com/office/drawing/2014/main" id="{153B82FD-CD8B-F327-D927-6694A2B18A43}"/>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2" name="Google Shape;338;p18">
                <a:extLst>
                  <a:ext uri="{FF2B5EF4-FFF2-40B4-BE49-F238E27FC236}">
                    <a16:creationId xmlns:a16="http://schemas.microsoft.com/office/drawing/2014/main" id="{5DBEF655-BB7F-F63A-1DBA-1DBA69886653}"/>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163" name="Google Shape;339;p18">
                <a:extLst>
                  <a:ext uri="{FF2B5EF4-FFF2-40B4-BE49-F238E27FC236}">
                    <a16:creationId xmlns:a16="http://schemas.microsoft.com/office/drawing/2014/main" id="{20C3FCA1-B598-1BC7-D6C4-BD295B5679BC}"/>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4" name="Google Shape;340;p18">
                <a:extLst>
                  <a:ext uri="{FF2B5EF4-FFF2-40B4-BE49-F238E27FC236}">
                    <a16:creationId xmlns:a16="http://schemas.microsoft.com/office/drawing/2014/main" id="{0AA8F986-E2FC-2EB0-9D98-2EC5E613CAD6}"/>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5" name="Google Shape;341;p18">
                <a:extLst>
                  <a:ext uri="{FF2B5EF4-FFF2-40B4-BE49-F238E27FC236}">
                    <a16:creationId xmlns:a16="http://schemas.microsoft.com/office/drawing/2014/main" id="{64632FFA-E01A-6EEE-7BA9-8FF09B731A29}"/>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3</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66" name="Google Shape;342;p18">
                <a:extLst>
                  <a:ext uri="{FF2B5EF4-FFF2-40B4-BE49-F238E27FC236}">
                    <a16:creationId xmlns:a16="http://schemas.microsoft.com/office/drawing/2014/main" id="{D480A1E2-C7C4-C48A-AD75-CAD8D5C13DC6}"/>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7" name="Google Shape;343;p18">
                <a:extLst>
                  <a:ext uri="{FF2B5EF4-FFF2-40B4-BE49-F238E27FC236}">
                    <a16:creationId xmlns:a16="http://schemas.microsoft.com/office/drawing/2014/main" id="{31F65C8D-FE24-BAEA-E3EF-00A97A945948}"/>
                  </a:ext>
                </a:extLst>
              </p:cNvPr>
              <p:cNvSpPr/>
              <p:nvPr/>
            </p:nvSpPr>
            <p:spPr>
              <a:xfrm>
                <a:off x="7161048" y="2533344"/>
                <a:ext cx="436303" cy="436303"/>
              </a:xfrm>
              <a:custGeom>
                <a:avLst/>
                <a:gdLst/>
                <a:ahLst/>
                <a:cxnLst/>
                <a:rect l="l" t="t" r="r" b="b"/>
                <a:pathLst>
                  <a:path w="13955" h="13955" extrusionOk="0">
                    <a:moveTo>
                      <a:pt x="6978" y="0"/>
                    </a:moveTo>
                    <a:cubicBezTo>
                      <a:pt x="3120" y="0"/>
                      <a:pt x="1" y="3120"/>
                      <a:pt x="1" y="6977"/>
                    </a:cubicBezTo>
                    <a:cubicBezTo>
                      <a:pt x="1" y="10823"/>
                      <a:pt x="3120" y="13954"/>
                      <a:pt x="6978" y="13954"/>
                    </a:cubicBezTo>
                    <a:cubicBezTo>
                      <a:pt x="10823" y="13954"/>
                      <a:pt x="13955" y="10823"/>
                      <a:pt x="13955" y="6977"/>
                    </a:cubicBezTo>
                    <a:cubicBezTo>
                      <a:pt x="13955" y="3120"/>
                      <a:pt x="10823" y="0"/>
                      <a:pt x="697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3" name="Google Shape;349;p18">
                <a:extLst>
                  <a:ext uri="{FF2B5EF4-FFF2-40B4-BE49-F238E27FC236}">
                    <a16:creationId xmlns:a16="http://schemas.microsoft.com/office/drawing/2014/main" id="{77764B18-EA66-63EC-5669-CFA491C1DCC5}"/>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434343"/>
                    </a:solidFill>
                    <a:latin typeface="Roboto"/>
                    <a:ea typeface="Roboto"/>
                    <a:cs typeface="Roboto"/>
                    <a:sym typeface="Roboto"/>
                  </a:rPr>
                  <a:t>Deployment</a:t>
                </a:r>
              </a:p>
            </p:txBody>
          </p:sp>
        </p:grpSp>
      </p:grpSp>
      <p:sp>
        <p:nvSpPr>
          <p:cNvPr id="251" name="Google Shape;106;p26">
            <a:extLst>
              <a:ext uri="{FF2B5EF4-FFF2-40B4-BE49-F238E27FC236}">
                <a16:creationId xmlns:a16="http://schemas.microsoft.com/office/drawing/2014/main" id="{B7B2D6E7-D2E6-E837-333D-2D903EDC542A}"/>
              </a:ext>
            </a:extLst>
          </p:cNvPr>
          <p:cNvSpPr txBox="1"/>
          <p:nvPr/>
        </p:nvSpPr>
        <p:spPr>
          <a:xfrm rot="1418604">
            <a:off x="4490282" y="2354036"/>
            <a:ext cx="2366668"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kern="300" dirty="0">
                <a:solidFill>
                  <a:schemeClr val="bg1"/>
                </a:solidFill>
                <a:latin typeface="Front Page Neue" panose="02000500000000000000" pitchFamily="2" charset="0"/>
                <a:ea typeface="Calibri"/>
                <a:cs typeface="Calibri"/>
                <a:sym typeface="Calibri"/>
              </a:rPr>
              <a:t>MetaBlock</a:t>
            </a:r>
            <a:endParaRPr sz="1600" b="1" i="1" kern="300" dirty="0">
              <a:solidFill>
                <a:schemeClr val="bg1"/>
              </a:solidFill>
              <a:latin typeface="Front Page Neue" panose="02000500000000000000" pitchFamily="2" charset="0"/>
              <a:ea typeface="Calibri"/>
              <a:cs typeface="Calibri"/>
              <a:sym typeface="Calibri"/>
            </a:endParaRPr>
          </a:p>
        </p:txBody>
      </p:sp>
      <p:pic>
        <p:nvPicPr>
          <p:cNvPr id="253" name="Picture 252">
            <a:extLst>
              <a:ext uri="{FF2B5EF4-FFF2-40B4-BE49-F238E27FC236}">
                <a16:creationId xmlns:a16="http://schemas.microsoft.com/office/drawing/2014/main" id="{DB45D325-FE77-35E5-501E-27FAF8371A56}"/>
              </a:ext>
            </a:extLst>
          </p:cNvPr>
          <p:cNvPicPr>
            <a:picLocks noChangeAspect="1"/>
          </p:cNvPicPr>
          <p:nvPr/>
        </p:nvPicPr>
        <p:blipFill>
          <a:blip r:embed="rId4"/>
          <a:stretch>
            <a:fillRect/>
          </a:stretch>
        </p:blipFill>
        <p:spPr>
          <a:xfrm>
            <a:off x="4478487" y="2604022"/>
            <a:ext cx="326547" cy="238391"/>
          </a:xfrm>
          <a:prstGeom prst="rect">
            <a:avLst/>
          </a:prstGeom>
        </p:spPr>
      </p:pic>
      <p:pic>
        <p:nvPicPr>
          <p:cNvPr id="257" name="Picture 256">
            <a:extLst>
              <a:ext uri="{FF2B5EF4-FFF2-40B4-BE49-F238E27FC236}">
                <a16:creationId xmlns:a16="http://schemas.microsoft.com/office/drawing/2014/main" id="{473D7A27-2784-4D26-069C-D053167ED2C2}"/>
              </a:ext>
            </a:extLst>
          </p:cNvPr>
          <p:cNvPicPr>
            <a:picLocks noChangeAspect="1"/>
          </p:cNvPicPr>
          <p:nvPr/>
        </p:nvPicPr>
        <p:blipFill>
          <a:blip r:embed="rId5"/>
          <a:stretch>
            <a:fillRect/>
          </a:stretch>
        </p:blipFill>
        <p:spPr>
          <a:xfrm>
            <a:off x="7066614" y="2575331"/>
            <a:ext cx="296572" cy="2965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39"/>
        <p:cNvGrpSpPr/>
        <p:nvPr/>
      </p:nvGrpSpPr>
      <p:grpSpPr>
        <a:xfrm>
          <a:off x="0" y="0"/>
          <a:ext cx="0" cy="0"/>
          <a:chOff x="0" y="0"/>
          <a:chExt cx="0" cy="0"/>
        </a:xfrm>
      </p:grpSpPr>
      <p:sp>
        <p:nvSpPr>
          <p:cNvPr id="140" name="Google Shape;140;p29"/>
          <p:cNvSpPr txBox="1"/>
          <p:nvPr/>
        </p:nvSpPr>
        <p:spPr>
          <a:xfrm>
            <a:off x="152400" y="152400"/>
            <a:ext cx="9144000" cy="430857"/>
          </a:xfrm>
          <a:prstGeom prst="rect">
            <a:avLst/>
          </a:prstGeom>
          <a:noFill/>
          <a:ln>
            <a:noFill/>
          </a:ln>
        </p:spPr>
        <p:txBody>
          <a:bodyPr spcFirstLastPara="1" wrap="square" lIns="91425" tIns="91425" rIns="91425" bIns="91425" anchor="t" anchorCtr="0">
            <a:spAutoFit/>
          </a:bodyPr>
          <a:lstStyle/>
          <a:p>
            <a:r>
              <a:rPr lang="en" sz="1600" b="1" dirty="0">
                <a:solidFill>
                  <a:schemeClr val="tx1"/>
                </a:solidFill>
                <a:latin typeface="Fira Sans Extra Condensed SemiBold"/>
                <a:sym typeface="Fira Sans Extra Condensed SemiBold"/>
              </a:rPr>
              <a:t>MetaBlock App</a:t>
            </a:r>
            <a:endParaRPr lang="id-ID" sz="1000" b="1" dirty="0">
              <a:solidFill>
                <a:schemeClr val="tx1"/>
              </a:solidFill>
            </a:endParaRPr>
          </a:p>
        </p:txBody>
      </p:sp>
      <p:pic>
        <p:nvPicPr>
          <p:cNvPr id="3" name="Picture 2">
            <a:extLst>
              <a:ext uri="{FF2B5EF4-FFF2-40B4-BE49-F238E27FC236}">
                <a16:creationId xmlns:a16="http://schemas.microsoft.com/office/drawing/2014/main" id="{4D073C2D-29AF-D8FC-A8CA-01D9D59DBC6B}"/>
              </a:ext>
            </a:extLst>
          </p:cNvPr>
          <p:cNvPicPr>
            <a:picLocks noChangeAspect="1"/>
          </p:cNvPicPr>
          <p:nvPr/>
        </p:nvPicPr>
        <p:blipFill rotWithShape="1">
          <a:blip r:embed="rId4"/>
          <a:srcRect r="1247"/>
          <a:stretch/>
        </p:blipFill>
        <p:spPr>
          <a:xfrm>
            <a:off x="206001" y="662940"/>
            <a:ext cx="8731998" cy="42005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Shape 146"/>
        <p:cNvGrpSpPr/>
        <p:nvPr/>
      </p:nvGrpSpPr>
      <p:grpSpPr>
        <a:xfrm>
          <a:off x="0" y="0"/>
          <a:ext cx="0" cy="0"/>
          <a:chOff x="0" y="0"/>
          <a:chExt cx="0" cy="0"/>
        </a:xfrm>
      </p:grpSpPr>
      <p:sp>
        <p:nvSpPr>
          <p:cNvPr id="5" name="TextBox 4">
            <a:extLst>
              <a:ext uri="{FF2B5EF4-FFF2-40B4-BE49-F238E27FC236}">
                <a16:creationId xmlns:a16="http://schemas.microsoft.com/office/drawing/2014/main" id="{74AA5396-C30E-28B3-795B-2970B9E06789}"/>
              </a:ext>
            </a:extLst>
          </p:cNvPr>
          <p:cNvSpPr txBox="1"/>
          <p:nvPr/>
        </p:nvSpPr>
        <p:spPr>
          <a:xfrm>
            <a:off x="3141572" y="-37219"/>
            <a:ext cx="4591050" cy="646331"/>
          </a:xfrm>
          <a:prstGeom prst="rect">
            <a:avLst/>
          </a:prstGeom>
          <a:noFill/>
        </p:spPr>
        <p:txBody>
          <a:bodyPr wrap="square">
            <a:spAutoFit/>
          </a:bodyPr>
          <a:lstStyle/>
          <a:p>
            <a:r>
              <a:rPr kumimoji="0" lang="en" sz="3600" b="1" i="0" u="none" strike="noStrike" kern="0" cap="none" spc="0" normalizeH="0" baseline="0" noProof="0" dirty="0">
                <a:ln>
                  <a:noFill/>
                </a:ln>
                <a:solidFill>
                  <a:schemeClr val="tx1"/>
                </a:solidFill>
                <a:effectLst/>
                <a:uLnTx/>
                <a:uFillTx/>
                <a:latin typeface="Fira Sans Extra Condensed SemiBold"/>
                <a:sym typeface="Fira Sans Extra Condensed SemiBold"/>
              </a:rPr>
              <a:t>DEMO VIDEO</a:t>
            </a:r>
            <a:endParaRPr lang="id-ID" sz="1800" b="1" dirty="0">
              <a:solidFill>
                <a:schemeClr val="tx1"/>
              </a:solidFill>
            </a:endParaRPr>
          </a:p>
        </p:txBody>
      </p:sp>
      <p:sp>
        <p:nvSpPr>
          <p:cNvPr id="6" name="Rectangle 5">
            <a:extLst>
              <a:ext uri="{FF2B5EF4-FFF2-40B4-BE49-F238E27FC236}">
                <a16:creationId xmlns:a16="http://schemas.microsoft.com/office/drawing/2014/main" id="{838778A1-5119-65E3-372A-04AFC7E7CA61}"/>
              </a:ext>
            </a:extLst>
          </p:cNvPr>
          <p:cNvSpPr/>
          <p:nvPr/>
        </p:nvSpPr>
        <p:spPr>
          <a:xfrm>
            <a:off x="353079" y="589181"/>
            <a:ext cx="8437842" cy="4556760"/>
          </a:xfrm>
          <a:prstGeom prst="rect">
            <a:avLst/>
          </a:prstGeom>
          <a:noFill/>
          <a:ln>
            <a:solidFill>
              <a:schemeClr val="tx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endParaRPr lang="id-ID"/>
          </a:p>
        </p:txBody>
      </p:sp>
      <p:pic>
        <p:nvPicPr>
          <p:cNvPr id="3" name="MetaBlock! — Mozilla Firefox 2022-09-01 13-21-07">
            <a:hlinkClick r:id="" action="ppaction://media"/>
            <a:extLst>
              <a:ext uri="{FF2B5EF4-FFF2-40B4-BE49-F238E27FC236}">
                <a16:creationId xmlns:a16="http://schemas.microsoft.com/office/drawing/2014/main" id="{FB0BBF9A-E537-B820-FAF0-DC13A3881CE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9479" y="646331"/>
            <a:ext cx="8265042" cy="4442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52"/>
        <p:cNvGrpSpPr/>
        <p:nvPr/>
      </p:nvGrpSpPr>
      <p:grpSpPr>
        <a:xfrm>
          <a:off x="0" y="0"/>
          <a:ext cx="0" cy="0"/>
          <a:chOff x="0" y="0"/>
          <a:chExt cx="0" cy="0"/>
        </a:xfrm>
      </p:grpSpPr>
      <p:sp>
        <p:nvSpPr>
          <p:cNvPr id="154" name="Google Shape;154;p31"/>
          <p:cNvSpPr txBox="1"/>
          <p:nvPr/>
        </p:nvSpPr>
        <p:spPr>
          <a:xfrm>
            <a:off x="335280" y="572010"/>
            <a:ext cx="34366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highlight>
                  <a:srgbClr val="FCBD24"/>
                </a:highlight>
                <a:latin typeface="Montserrat" panose="02000505000000020004" pitchFamily="2" charset="0"/>
                <a:ea typeface="Calibri"/>
                <a:cs typeface="Calibri"/>
                <a:sym typeface="Calibri"/>
              </a:rPr>
              <a:t>Time is the Biggest Constraint</a:t>
            </a:r>
            <a:endParaRPr sz="1600" b="1" dirty="0">
              <a:highlight>
                <a:srgbClr val="FCBD24"/>
              </a:highlight>
              <a:latin typeface="Montserrat" panose="02000505000000020004" pitchFamily="2" charset="0"/>
              <a:ea typeface="Calibri"/>
              <a:cs typeface="Calibri"/>
              <a:sym typeface="Calibri"/>
            </a:endParaRPr>
          </a:p>
        </p:txBody>
      </p:sp>
      <p:sp>
        <p:nvSpPr>
          <p:cNvPr id="155" name="Google Shape;155;p31"/>
          <p:cNvSpPr txBox="1"/>
          <p:nvPr/>
        </p:nvSpPr>
        <p:spPr>
          <a:xfrm>
            <a:off x="426720" y="1079067"/>
            <a:ext cx="5692140" cy="2746173"/>
          </a:xfrm>
          <a:custGeom>
            <a:avLst/>
            <a:gdLst>
              <a:gd name="connsiteX0" fmla="*/ 0 w 5692140"/>
              <a:gd name="connsiteY0" fmla="*/ 0 h 2746173"/>
              <a:gd name="connsiteX1" fmla="*/ 5692140 w 5692140"/>
              <a:gd name="connsiteY1" fmla="*/ 0 h 2746173"/>
              <a:gd name="connsiteX2" fmla="*/ 5692140 w 5692140"/>
              <a:gd name="connsiteY2" fmla="*/ 2746173 h 2746173"/>
              <a:gd name="connsiteX3" fmla="*/ 0 w 5692140"/>
              <a:gd name="connsiteY3" fmla="*/ 2746173 h 2746173"/>
              <a:gd name="connsiteX4" fmla="*/ 0 w 5692140"/>
              <a:gd name="connsiteY4" fmla="*/ 0 h 2746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2140" h="2746173" extrusionOk="0">
                <a:moveTo>
                  <a:pt x="0" y="0"/>
                </a:moveTo>
                <a:cubicBezTo>
                  <a:pt x="2179783" y="90217"/>
                  <a:pt x="3829592" y="-18931"/>
                  <a:pt x="5692140" y="0"/>
                </a:cubicBezTo>
                <a:cubicBezTo>
                  <a:pt x="5565613" y="436813"/>
                  <a:pt x="5743788" y="2235006"/>
                  <a:pt x="5692140" y="2746173"/>
                </a:cubicBezTo>
                <a:cubicBezTo>
                  <a:pt x="4911275" y="2607040"/>
                  <a:pt x="1281689" y="2816030"/>
                  <a:pt x="0" y="2746173"/>
                </a:cubicBezTo>
                <a:cubicBezTo>
                  <a:pt x="-485" y="2432919"/>
                  <a:pt x="99827" y="1119402"/>
                  <a:pt x="0" y="0"/>
                </a:cubicBezTo>
                <a:close/>
              </a:path>
            </a:pathLst>
          </a:custGeom>
          <a:noFill/>
          <a:ln>
            <a:solidFill>
              <a:schemeClr val="tx1"/>
            </a:solidFill>
            <a:prstDash val="lgDash"/>
            <a:extLst>
              <a:ext uri="{C807C97D-BFC1-408E-A445-0C87EB9F89A2}">
                <ask:lineSketchStyleProps xmlns:ask="http://schemas.microsoft.com/office/drawing/2018/sketchyshapes" sd="3255546117">
                  <a:prstGeom prst="rect">
                    <a:avLst/>
                  </a:prstGeom>
                  <ask:type>
                    <ask:lineSketchCurved/>
                  </ask:type>
                </ask:lineSketchStyleProps>
              </a:ext>
            </a:extLst>
          </a:ln>
        </p:spPr>
        <p:txBody>
          <a:bodyPr spcFirstLastPara="1" wrap="square" lIns="91425" tIns="91425" rIns="91425" bIns="91425" anchor="t" anchorCtr="0">
            <a:spAutoFit/>
          </a:bodyPr>
          <a:lstStyle/>
          <a:p>
            <a:pPr marL="457200" lvl="0" indent="-317500" algn="just" rtl="0">
              <a:spcBef>
                <a:spcPts val="300"/>
              </a:spcBef>
              <a:spcAft>
                <a:spcPts val="0"/>
              </a:spcAft>
              <a:buClr>
                <a:schemeClr val="dk1"/>
              </a:buClr>
              <a:buSzPts val="1400"/>
              <a:buFont typeface="Calibri"/>
              <a:buAutoNum type="arabicPeriod"/>
            </a:pPr>
            <a:r>
              <a:rPr lang="en" dirty="0">
                <a:solidFill>
                  <a:schemeClr val="dk1"/>
                </a:solidFill>
                <a:latin typeface="Montserrat" panose="02000505000000020004" pitchFamily="2" charset="0"/>
                <a:ea typeface="Calibri"/>
                <a:cs typeface="Calibri"/>
                <a:sym typeface="Calibri"/>
              </a:rPr>
              <a:t>Price fluctuation reduces the AI’s ability to make long term prediction</a:t>
            </a:r>
            <a:endParaRPr dirty="0">
              <a:solidFill>
                <a:schemeClr val="dk1"/>
              </a:solidFill>
              <a:latin typeface="Montserrat" panose="02000505000000020004" pitchFamily="2" charset="0"/>
              <a:ea typeface="Calibri"/>
              <a:cs typeface="Calibri"/>
              <a:sym typeface="Calibri"/>
            </a:endParaRPr>
          </a:p>
          <a:p>
            <a:pPr marL="457200" lvl="0" indent="-317500" algn="just" rtl="0">
              <a:spcBef>
                <a:spcPts val="300"/>
              </a:spcBef>
              <a:spcAft>
                <a:spcPts val="0"/>
              </a:spcAft>
              <a:buClr>
                <a:schemeClr val="dk1"/>
              </a:buClr>
              <a:buSzPts val="1400"/>
              <a:buFont typeface="Calibri"/>
              <a:buAutoNum type="arabicPeriod"/>
            </a:pPr>
            <a:r>
              <a:rPr lang="en" dirty="0">
                <a:solidFill>
                  <a:schemeClr val="dk1"/>
                </a:solidFill>
                <a:latin typeface="Montserrat" panose="02000505000000020004" pitchFamily="2" charset="0"/>
                <a:ea typeface="Calibri"/>
                <a:cs typeface="Calibri"/>
                <a:sym typeface="Calibri"/>
              </a:rPr>
              <a:t>Crypto asset is in the winter period with majority of the tokens’ price decreasing by 90%</a:t>
            </a:r>
            <a:endParaRPr dirty="0">
              <a:solidFill>
                <a:schemeClr val="dk1"/>
              </a:solidFill>
              <a:latin typeface="Montserrat" panose="02000505000000020004" pitchFamily="2" charset="0"/>
              <a:ea typeface="Calibri"/>
              <a:cs typeface="Calibri"/>
              <a:sym typeface="Calibri"/>
            </a:endParaRPr>
          </a:p>
          <a:p>
            <a:pPr marL="457200" lvl="0" indent="-317500" algn="just" rtl="0">
              <a:spcBef>
                <a:spcPts val="300"/>
              </a:spcBef>
              <a:spcAft>
                <a:spcPts val="0"/>
              </a:spcAft>
              <a:buClr>
                <a:schemeClr val="dk1"/>
              </a:buClr>
              <a:buSzPts val="1400"/>
              <a:buFont typeface="Calibri"/>
              <a:buAutoNum type="arabicPeriod"/>
            </a:pPr>
            <a:r>
              <a:rPr lang="en" dirty="0">
                <a:solidFill>
                  <a:schemeClr val="dk1"/>
                </a:solidFill>
                <a:latin typeface="Montserrat" panose="02000505000000020004" pitchFamily="2" charset="0"/>
                <a:ea typeface="Calibri"/>
                <a:cs typeface="Calibri"/>
                <a:sym typeface="Calibri"/>
              </a:rPr>
              <a:t>We will add more functionality with more time</a:t>
            </a:r>
            <a:endParaRPr dirty="0">
              <a:solidFill>
                <a:schemeClr val="dk1"/>
              </a:solidFill>
              <a:latin typeface="Montserrat" panose="02000505000000020004" pitchFamily="2" charset="0"/>
              <a:ea typeface="Calibri"/>
              <a:cs typeface="Calibri"/>
              <a:sym typeface="Calibri"/>
            </a:endParaRPr>
          </a:p>
          <a:p>
            <a:pPr marL="457200" lvl="0" indent="-317500" algn="just" rtl="0">
              <a:spcBef>
                <a:spcPts val="300"/>
              </a:spcBef>
              <a:spcAft>
                <a:spcPts val="0"/>
              </a:spcAft>
              <a:buClr>
                <a:schemeClr val="dk1"/>
              </a:buClr>
              <a:buSzPts val="1400"/>
              <a:buFont typeface="Calibri"/>
              <a:buAutoNum type="arabicPeriod"/>
            </a:pPr>
            <a:r>
              <a:rPr lang="en" dirty="0">
                <a:solidFill>
                  <a:schemeClr val="dk1"/>
                </a:solidFill>
                <a:latin typeface="Montserrat" panose="02000505000000020004" pitchFamily="2" charset="0"/>
                <a:ea typeface="Calibri"/>
                <a:cs typeface="Calibri"/>
                <a:sym typeface="Calibri"/>
              </a:rPr>
              <a:t>Factors affecting risk of crypto assets are not well documented since they are new asset classes that have been around for just a few years. As such, standard deviation is used</a:t>
            </a:r>
          </a:p>
          <a:p>
            <a:pPr marL="139700" lvl="0" indent="309563" algn="just" rtl="0">
              <a:spcBef>
                <a:spcPts val="300"/>
              </a:spcBef>
              <a:spcAft>
                <a:spcPts val="0"/>
              </a:spcAft>
              <a:buClr>
                <a:schemeClr val="dk1"/>
              </a:buClr>
              <a:buSzPts val="1400"/>
            </a:pPr>
            <a:r>
              <a:rPr lang="id-ID" sz="900" u="sng" dirty="0">
                <a:solidFill>
                  <a:schemeClr val="hlink"/>
                </a:solidFill>
                <a:latin typeface="Montserrat" panose="02000505000000020004" pitchFamily="2" charset="0"/>
                <a:ea typeface="Calibri"/>
                <a:cs typeface="Calibri"/>
                <a:sym typeface="Calibri"/>
                <a:hlinkClick r:id="rId4"/>
              </a:rPr>
              <a:t>https://www.sciencedirect.com/science/article/abs/pii/S1057521920302477</a:t>
            </a:r>
            <a:endParaRPr lang="en-US" sz="900" dirty="0">
              <a:solidFill>
                <a:schemeClr val="dk1"/>
              </a:solidFill>
              <a:latin typeface="Montserrat" panose="02000505000000020004" pitchFamily="2" charset="0"/>
              <a:ea typeface="Calibri"/>
              <a:cs typeface="Calibri"/>
              <a:sym typeface="Calibri"/>
            </a:endParaRPr>
          </a:p>
          <a:p>
            <a:pPr marL="482600" lvl="0" indent="-342900" algn="just" rtl="0">
              <a:spcBef>
                <a:spcPts val="300"/>
              </a:spcBef>
              <a:spcAft>
                <a:spcPts val="0"/>
              </a:spcAft>
              <a:buClr>
                <a:schemeClr val="dk1"/>
              </a:buClr>
              <a:buSzPts val="1400"/>
              <a:buFont typeface="+mj-lt"/>
              <a:buAutoNum type="arabicPeriod" startAt="5"/>
            </a:pPr>
            <a:r>
              <a:rPr lang="en-US" dirty="0">
                <a:solidFill>
                  <a:schemeClr val="dk1"/>
                </a:solidFill>
                <a:latin typeface="Montserrat" panose="02000505000000020004" pitchFamily="2" charset="0"/>
                <a:ea typeface="Calibri"/>
                <a:cs typeface="Calibri"/>
                <a:sym typeface="Calibri"/>
              </a:rPr>
              <a:t>Pricing for API for real time market information is high</a:t>
            </a:r>
          </a:p>
        </p:txBody>
      </p:sp>
      <p:sp>
        <p:nvSpPr>
          <p:cNvPr id="3" name="TextBox 2">
            <a:extLst>
              <a:ext uri="{FF2B5EF4-FFF2-40B4-BE49-F238E27FC236}">
                <a16:creationId xmlns:a16="http://schemas.microsoft.com/office/drawing/2014/main" id="{25CD20E6-9984-B91B-E508-3308B276C87A}"/>
              </a:ext>
            </a:extLst>
          </p:cNvPr>
          <p:cNvSpPr txBox="1"/>
          <p:nvPr/>
        </p:nvSpPr>
        <p:spPr>
          <a:xfrm>
            <a:off x="105032" y="15089"/>
            <a:ext cx="4591050" cy="646331"/>
          </a:xfrm>
          <a:prstGeom prst="rect">
            <a:avLst/>
          </a:prstGeom>
          <a:noFill/>
        </p:spPr>
        <p:txBody>
          <a:bodyPr wrap="square">
            <a:spAutoFit/>
          </a:bodyPr>
          <a:lstStyle/>
          <a:p>
            <a:r>
              <a:rPr kumimoji="0" lang="id-ID" sz="3600" b="1" i="0" u="none" strike="noStrike" kern="0" cap="none" spc="0" normalizeH="0" baseline="0" noProof="0" dirty="0">
                <a:ln>
                  <a:noFill/>
                </a:ln>
                <a:solidFill>
                  <a:schemeClr val="tx1"/>
                </a:solidFill>
                <a:effectLst/>
                <a:uLnTx/>
                <a:uFillTx/>
                <a:latin typeface="Fira Sans Extra Condensed SemiBold"/>
                <a:sym typeface="Fira Sans Extra Condensed SemiBold"/>
              </a:rPr>
              <a:t>CHALLENGES</a:t>
            </a:r>
          </a:p>
        </p:txBody>
      </p:sp>
      <p:pic>
        <p:nvPicPr>
          <p:cNvPr id="7" name="Picture 6">
            <a:extLst>
              <a:ext uri="{FF2B5EF4-FFF2-40B4-BE49-F238E27FC236}">
                <a16:creationId xmlns:a16="http://schemas.microsoft.com/office/drawing/2014/main" id="{3BC32275-25A0-CE12-EB20-0A7DC991D9A0}"/>
              </a:ext>
            </a:extLst>
          </p:cNvPr>
          <p:cNvPicPr>
            <a:picLocks noChangeAspect="1"/>
          </p:cNvPicPr>
          <p:nvPr/>
        </p:nvPicPr>
        <p:blipFill rotWithShape="1">
          <a:blip r:embed="rId5"/>
          <a:srcRect t="23749"/>
          <a:stretch/>
        </p:blipFill>
        <p:spPr>
          <a:xfrm>
            <a:off x="5415280" y="1206294"/>
            <a:ext cx="5143500" cy="39219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0"/>
        <p:cNvGrpSpPr/>
        <p:nvPr/>
      </p:nvGrpSpPr>
      <p:grpSpPr>
        <a:xfrm>
          <a:off x="0" y="0"/>
          <a:ext cx="0" cy="0"/>
          <a:chOff x="0" y="0"/>
          <a:chExt cx="0" cy="0"/>
        </a:xfrm>
      </p:grpSpPr>
      <p:sp>
        <p:nvSpPr>
          <p:cNvPr id="162" name="Google Shape;162;p32"/>
          <p:cNvSpPr txBox="1"/>
          <p:nvPr/>
        </p:nvSpPr>
        <p:spPr>
          <a:xfrm>
            <a:off x="3464561" y="542639"/>
            <a:ext cx="914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dk1"/>
                </a:solidFill>
                <a:highlight>
                  <a:srgbClr val="800000"/>
                </a:highlight>
                <a:latin typeface="Montserrat" panose="02000505000000020004" pitchFamily="2" charset="0"/>
                <a:ea typeface="Calibri"/>
                <a:cs typeface="Calibri"/>
                <a:sym typeface="Calibri"/>
              </a:rPr>
              <a:t>Model is relatively performant</a:t>
            </a:r>
            <a:endParaRPr sz="1600" b="1" dirty="0">
              <a:solidFill>
                <a:schemeClr val="dk1"/>
              </a:solidFill>
              <a:highlight>
                <a:srgbClr val="800000"/>
              </a:highlight>
              <a:latin typeface="Montserrat" panose="02000505000000020004" pitchFamily="2" charset="0"/>
              <a:ea typeface="Calibri"/>
              <a:cs typeface="Calibri"/>
              <a:sym typeface="Calibri"/>
            </a:endParaRPr>
          </a:p>
        </p:txBody>
      </p:sp>
      <p:pic>
        <p:nvPicPr>
          <p:cNvPr id="3" name="Picture 2">
            <a:extLst>
              <a:ext uri="{FF2B5EF4-FFF2-40B4-BE49-F238E27FC236}">
                <a16:creationId xmlns:a16="http://schemas.microsoft.com/office/drawing/2014/main" id="{4187FB88-EB32-F426-0836-E031D796E679}"/>
              </a:ext>
            </a:extLst>
          </p:cNvPr>
          <p:cNvPicPr>
            <a:picLocks noChangeAspect="1"/>
          </p:cNvPicPr>
          <p:nvPr/>
        </p:nvPicPr>
        <p:blipFill>
          <a:blip r:embed="rId4"/>
          <a:stretch>
            <a:fillRect/>
          </a:stretch>
        </p:blipFill>
        <p:spPr>
          <a:xfrm>
            <a:off x="0" y="0"/>
            <a:ext cx="2244456" cy="1516378"/>
          </a:xfrm>
          <a:prstGeom prst="rect">
            <a:avLst/>
          </a:prstGeom>
        </p:spPr>
      </p:pic>
      <p:sp>
        <p:nvSpPr>
          <p:cNvPr id="5" name="Google Shape;118;p27">
            <a:extLst>
              <a:ext uri="{FF2B5EF4-FFF2-40B4-BE49-F238E27FC236}">
                <a16:creationId xmlns:a16="http://schemas.microsoft.com/office/drawing/2014/main" id="{69AA15BA-1104-3E32-8677-462D55E771BA}"/>
              </a:ext>
            </a:extLst>
          </p:cNvPr>
          <p:cNvSpPr txBox="1"/>
          <p:nvPr/>
        </p:nvSpPr>
        <p:spPr>
          <a:xfrm>
            <a:off x="3464561" y="1015364"/>
            <a:ext cx="5327014" cy="2238877"/>
          </a:xfrm>
          <a:prstGeom prst="flowChartAlternateProcess">
            <a:avLst/>
          </a:prstGeom>
          <a:solidFill>
            <a:schemeClr val="lt1">
              <a:alpha val="86000"/>
            </a:schemeClr>
          </a:solidFill>
          <a:ln>
            <a:solidFill>
              <a:schemeClr val="tx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360000" lvl="0" indent="-317500" algn="just" rtl="0">
              <a:spcBef>
                <a:spcPts val="300"/>
              </a:spcBef>
              <a:spcAft>
                <a:spcPts val="0"/>
              </a:spcAft>
              <a:buClr>
                <a:schemeClr val="dk1"/>
              </a:buClr>
              <a:buSzPts val="1400"/>
              <a:buFont typeface="Calibri"/>
              <a:buAutoNum type="arabicPeriod"/>
            </a:pPr>
            <a:r>
              <a:rPr lang="en-US" sz="1600" dirty="0">
                <a:solidFill>
                  <a:schemeClr val="dk1"/>
                </a:solidFill>
                <a:latin typeface="Montserrat" panose="02000505000000020004" pitchFamily="2" charset="0"/>
                <a:ea typeface="Calibri"/>
                <a:cs typeface="Calibri"/>
                <a:sym typeface="Calibri"/>
              </a:rPr>
              <a:t>LSTM is proven to work on time series data, even though price fluctuated widely</a:t>
            </a:r>
          </a:p>
          <a:p>
            <a:pPr marL="360000" lvl="0" indent="-317500" algn="just" rtl="0">
              <a:spcBef>
                <a:spcPts val="300"/>
              </a:spcBef>
              <a:spcAft>
                <a:spcPts val="0"/>
              </a:spcAft>
              <a:buClr>
                <a:schemeClr val="dk1"/>
              </a:buClr>
              <a:buSzPts val="1400"/>
              <a:buFont typeface="Calibri"/>
              <a:buAutoNum type="arabicPeriod"/>
            </a:pPr>
            <a:r>
              <a:rPr lang="en-US" sz="1600" dirty="0">
                <a:solidFill>
                  <a:schemeClr val="dk1"/>
                </a:solidFill>
                <a:latin typeface="Montserrat" panose="02000505000000020004" pitchFamily="2" charset="0"/>
                <a:ea typeface="Calibri"/>
                <a:cs typeface="Calibri"/>
                <a:sym typeface="Calibri"/>
              </a:rPr>
              <a:t>Model can predict </a:t>
            </a:r>
            <a:r>
              <a:rPr lang="en-US" sz="1600" dirty="0">
                <a:solidFill>
                  <a:schemeClr val="dk1"/>
                </a:solidFill>
                <a:highlight>
                  <a:srgbClr val="800000"/>
                </a:highlight>
                <a:latin typeface="Montserrat" panose="02000505000000020004" pitchFamily="2" charset="0"/>
                <a:ea typeface="Calibri"/>
                <a:cs typeface="Calibri"/>
                <a:sym typeface="Calibri"/>
              </a:rPr>
              <a:t>Short </a:t>
            </a:r>
            <a:r>
              <a:rPr lang="en-US" sz="1600" dirty="0">
                <a:highlight>
                  <a:srgbClr val="800000"/>
                </a:highlight>
                <a:latin typeface="Montserrat" panose="02000505000000020004" pitchFamily="2" charset="0"/>
                <a:ea typeface="Calibri"/>
                <a:cs typeface="Calibri"/>
                <a:sym typeface="Calibri"/>
              </a:rPr>
              <a:t>T</a:t>
            </a:r>
            <a:r>
              <a:rPr lang="en-US" sz="1600" dirty="0">
                <a:solidFill>
                  <a:schemeClr val="dk1"/>
                </a:solidFill>
                <a:highlight>
                  <a:srgbClr val="800000"/>
                </a:highlight>
                <a:latin typeface="Montserrat" panose="02000505000000020004" pitchFamily="2" charset="0"/>
                <a:ea typeface="Calibri"/>
                <a:cs typeface="Calibri"/>
                <a:sym typeface="Calibri"/>
              </a:rPr>
              <a:t>erm</a:t>
            </a:r>
            <a:r>
              <a:rPr lang="en-US" sz="1600" dirty="0">
                <a:solidFill>
                  <a:schemeClr val="dk1"/>
                </a:solidFill>
                <a:latin typeface="Montserrat" panose="02000505000000020004" pitchFamily="2" charset="0"/>
                <a:ea typeface="Calibri"/>
                <a:cs typeface="Calibri"/>
                <a:sym typeface="Calibri"/>
              </a:rPr>
              <a:t> future price well</a:t>
            </a:r>
          </a:p>
          <a:p>
            <a:pPr marL="360000" lvl="0" indent="-317500" algn="just" rtl="0">
              <a:spcBef>
                <a:spcPts val="300"/>
              </a:spcBef>
              <a:spcAft>
                <a:spcPts val="0"/>
              </a:spcAft>
              <a:buClr>
                <a:schemeClr val="dk1"/>
              </a:buClr>
              <a:buSzPts val="1400"/>
              <a:buFont typeface="Calibri"/>
              <a:buAutoNum type="arabicPeriod"/>
            </a:pPr>
            <a:r>
              <a:rPr lang="en-US" sz="1600" dirty="0">
                <a:solidFill>
                  <a:schemeClr val="dk1"/>
                </a:solidFill>
                <a:latin typeface="Montserrat" panose="02000505000000020004" pitchFamily="2" charset="0"/>
                <a:ea typeface="Calibri"/>
                <a:cs typeface="Calibri"/>
                <a:sym typeface="Calibri"/>
              </a:rPr>
              <a:t>We are successful in incorporating new technology that we have not learned before, in short amount of time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8"/>
        <p:cNvGrpSpPr/>
        <p:nvPr/>
      </p:nvGrpSpPr>
      <p:grpSpPr>
        <a:xfrm>
          <a:off x="0" y="0"/>
          <a:ext cx="0" cy="0"/>
          <a:chOff x="0" y="0"/>
          <a:chExt cx="0" cy="0"/>
        </a:xfrm>
      </p:grpSpPr>
      <p:sp>
        <p:nvSpPr>
          <p:cNvPr id="170" name="Google Shape;170;p33"/>
          <p:cNvSpPr txBox="1"/>
          <p:nvPr/>
        </p:nvSpPr>
        <p:spPr>
          <a:xfrm>
            <a:off x="600075" y="665582"/>
            <a:ext cx="91440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latin typeface="Calibri"/>
                <a:ea typeface="Calibri"/>
                <a:cs typeface="Calibri"/>
                <a:sym typeface="Calibri"/>
              </a:rPr>
              <a:t>End-to-end trading bot may be developed in the future</a:t>
            </a:r>
            <a:endParaRPr b="1" dirty="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C1BE542C-96CA-58AA-2902-D246F9BE9886}"/>
              </a:ext>
            </a:extLst>
          </p:cNvPr>
          <p:cNvSpPr txBox="1"/>
          <p:nvPr/>
        </p:nvSpPr>
        <p:spPr>
          <a:xfrm>
            <a:off x="133607" y="157736"/>
            <a:ext cx="4591050" cy="707886"/>
          </a:xfrm>
          <a:prstGeom prst="rect">
            <a:avLst/>
          </a:prstGeom>
          <a:noFill/>
        </p:spPr>
        <p:txBody>
          <a:bodyPr wrap="square">
            <a:spAutoFit/>
          </a:bodyPr>
          <a:lstStyle/>
          <a:p>
            <a:r>
              <a:rPr kumimoji="0" lang="id-ID" sz="4000" b="1" i="0" u="none" strike="noStrike" kern="0" cap="none" spc="0" normalizeH="0" baseline="0" noProof="0" dirty="0">
                <a:ln>
                  <a:noFill/>
                </a:ln>
                <a:solidFill>
                  <a:schemeClr val="tx1"/>
                </a:solidFill>
                <a:effectLst/>
                <a:uLnTx/>
                <a:uFillTx/>
                <a:latin typeface="Fira Sans Extra Condensed SemiBold"/>
                <a:sym typeface="Fira Sans Extra Condensed SemiBold"/>
              </a:rPr>
              <a:t>STRETCH GOAL</a:t>
            </a:r>
          </a:p>
        </p:txBody>
      </p:sp>
      <p:sp>
        <p:nvSpPr>
          <p:cNvPr id="5" name="Google Shape;155;p31">
            <a:extLst>
              <a:ext uri="{FF2B5EF4-FFF2-40B4-BE49-F238E27FC236}">
                <a16:creationId xmlns:a16="http://schemas.microsoft.com/office/drawing/2014/main" id="{AFD447D3-87CF-28D2-5D29-92415D20AAB5}"/>
              </a:ext>
            </a:extLst>
          </p:cNvPr>
          <p:cNvSpPr txBox="1"/>
          <p:nvPr/>
        </p:nvSpPr>
        <p:spPr>
          <a:xfrm>
            <a:off x="1033463" y="1149615"/>
            <a:ext cx="7077074" cy="3519395"/>
          </a:xfrm>
          <a:custGeom>
            <a:avLst/>
            <a:gdLst>
              <a:gd name="connsiteX0" fmla="*/ 0 w 7077074"/>
              <a:gd name="connsiteY0" fmla="*/ 0 h 3519395"/>
              <a:gd name="connsiteX1" fmla="*/ 7077074 w 7077074"/>
              <a:gd name="connsiteY1" fmla="*/ 0 h 3519395"/>
              <a:gd name="connsiteX2" fmla="*/ 7077074 w 7077074"/>
              <a:gd name="connsiteY2" fmla="*/ 3519395 h 3519395"/>
              <a:gd name="connsiteX3" fmla="*/ 0 w 7077074"/>
              <a:gd name="connsiteY3" fmla="*/ 3519395 h 3519395"/>
              <a:gd name="connsiteX4" fmla="*/ 0 w 7077074"/>
              <a:gd name="connsiteY4" fmla="*/ 0 h 351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7074" h="3519395" fill="none" extrusionOk="0">
                <a:moveTo>
                  <a:pt x="0" y="0"/>
                </a:moveTo>
                <a:cubicBezTo>
                  <a:pt x="3063674" y="-166915"/>
                  <a:pt x="3777949" y="-144136"/>
                  <a:pt x="7077074" y="0"/>
                </a:cubicBezTo>
                <a:cubicBezTo>
                  <a:pt x="7147081" y="596552"/>
                  <a:pt x="6965423" y="2112575"/>
                  <a:pt x="7077074" y="3519395"/>
                </a:cubicBezTo>
                <a:cubicBezTo>
                  <a:pt x="5860124" y="3680054"/>
                  <a:pt x="2693470" y="3593692"/>
                  <a:pt x="0" y="3519395"/>
                </a:cubicBezTo>
                <a:cubicBezTo>
                  <a:pt x="-123432" y="1768254"/>
                  <a:pt x="-15322" y="383917"/>
                  <a:pt x="0" y="0"/>
                </a:cubicBezTo>
                <a:close/>
              </a:path>
              <a:path w="7077074" h="3519395" stroke="0" extrusionOk="0">
                <a:moveTo>
                  <a:pt x="0" y="0"/>
                </a:moveTo>
                <a:cubicBezTo>
                  <a:pt x="1920640" y="90217"/>
                  <a:pt x="3599341" y="-18931"/>
                  <a:pt x="7077074" y="0"/>
                </a:cubicBezTo>
                <a:cubicBezTo>
                  <a:pt x="6950547" y="793438"/>
                  <a:pt x="7128722" y="1840018"/>
                  <a:pt x="7077074" y="3519395"/>
                </a:cubicBezTo>
                <a:cubicBezTo>
                  <a:pt x="4723924" y="3380262"/>
                  <a:pt x="1900023" y="3589252"/>
                  <a:pt x="0" y="3519395"/>
                </a:cubicBezTo>
                <a:cubicBezTo>
                  <a:pt x="-485" y="2640138"/>
                  <a:pt x="99827" y="1649333"/>
                  <a:pt x="0" y="0"/>
                </a:cubicBezTo>
                <a:close/>
              </a:path>
            </a:pathLst>
          </a:custGeom>
          <a:solidFill>
            <a:schemeClr val="bg1">
              <a:alpha val="57000"/>
            </a:schemeClr>
          </a:solidFill>
          <a:ln>
            <a:solidFill>
              <a:schemeClr val="tx1"/>
            </a:solidFill>
            <a:prstDash val="lgDash"/>
            <a:extLst>
              <a:ext uri="{C807C97D-BFC1-408E-A445-0C87EB9F89A2}">
                <ask:lineSketchStyleProps xmlns:ask="http://schemas.microsoft.com/office/drawing/2018/sketchyshapes" sd="3255546117">
                  <a:prstGeom prst="rect">
                    <a:avLst/>
                  </a:prstGeom>
                  <ask:type>
                    <ask:lineSketchCurved/>
                  </ask:type>
                </ask:lineSketchStyleProps>
              </a:ext>
            </a:extLst>
          </a:ln>
        </p:spPr>
        <p:txBody>
          <a:bodyPr spcFirstLastPara="1" wrap="square" lIns="91425" tIns="91425" rIns="91425" bIns="91425" anchor="t" anchorCtr="0">
            <a:spAutoFit/>
          </a:bodyPr>
          <a:lstStyle/>
          <a:p>
            <a:pPr marL="0" marR="38100" lvl="0" indent="0" algn="just" rtl="0">
              <a:lnSpc>
                <a:spcPct val="128571"/>
              </a:lnSpc>
              <a:spcBef>
                <a:spcPts val="0"/>
              </a:spcBef>
              <a:spcAft>
                <a:spcPts val="0"/>
              </a:spcAft>
              <a:buNone/>
            </a:pPr>
            <a:r>
              <a:rPr lang="en-US" dirty="0">
                <a:solidFill>
                  <a:schemeClr val="tx1"/>
                </a:solidFill>
                <a:highlight>
                  <a:srgbClr val="000000"/>
                </a:highlight>
                <a:latin typeface="Montserrat" panose="02000505000000020004" pitchFamily="2" charset="0"/>
                <a:ea typeface="Calibri"/>
                <a:cs typeface="Calibri"/>
                <a:sym typeface="Calibri"/>
              </a:rPr>
              <a:t>Future product roadmap includes: </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Automatic execution of asset purchase or sell-off, by connecting to </a:t>
            </a:r>
            <a:r>
              <a:rPr lang="en-US" dirty="0" err="1">
                <a:solidFill>
                  <a:schemeClr val="tx1"/>
                </a:solidFill>
                <a:highlight>
                  <a:srgbClr val="000000"/>
                </a:highlight>
                <a:latin typeface="Montserrat" panose="02000505000000020004" pitchFamily="2" charset="0"/>
                <a:ea typeface="Calibri"/>
                <a:cs typeface="Calibri"/>
                <a:sym typeface="Calibri"/>
              </a:rPr>
              <a:t>Binance</a:t>
            </a:r>
            <a:r>
              <a:rPr lang="en-US" dirty="0">
                <a:solidFill>
                  <a:schemeClr val="tx1"/>
                </a:solidFill>
                <a:highlight>
                  <a:srgbClr val="000000"/>
                </a:highlight>
                <a:latin typeface="Montserrat" panose="02000505000000020004" pitchFamily="2" charset="0"/>
                <a:ea typeface="Calibri"/>
                <a:cs typeface="Calibri"/>
                <a:sym typeface="Calibri"/>
              </a:rPr>
              <a:t> API</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Periodic web scraping of news related to crypto assets, which may become a feature for the price prediction model </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Include more token types - tokens in layer 1 and 2 protocols and NFT</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Include </a:t>
            </a:r>
            <a:r>
              <a:rPr lang="en-US" dirty="0" err="1">
                <a:solidFill>
                  <a:schemeClr val="tx1"/>
                </a:solidFill>
                <a:highlight>
                  <a:srgbClr val="000000"/>
                </a:highlight>
                <a:latin typeface="Montserrat" panose="02000505000000020004" pitchFamily="2" charset="0"/>
                <a:ea typeface="Calibri"/>
                <a:cs typeface="Calibri"/>
                <a:sym typeface="Calibri"/>
              </a:rPr>
              <a:t>dApp</a:t>
            </a:r>
            <a:r>
              <a:rPr lang="en-US" dirty="0">
                <a:solidFill>
                  <a:schemeClr val="tx1"/>
                </a:solidFill>
                <a:highlight>
                  <a:srgbClr val="000000"/>
                </a:highlight>
                <a:latin typeface="Montserrat" panose="02000505000000020004" pitchFamily="2" charset="0"/>
                <a:ea typeface="Calibri"/>
                <a:cs typeface="Calibri"/>
                <a:sym typeface="Calibri"/>
              </a:rPr>
              <a:t> (decentralized app) functionality by connecting to blockchain platforms such as Ethereum with Web3.py library</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Add </a:t>
            </a:r>
            <a:r>
              <a:rPr lang="en-US" dirty="0" err="1">
                <a:solidFill>
                  <a:schemeClr val="tx1"/>
                </a:solidFill>
                <a:highlight>
                  <a:srgbClr val="000000"/>
                </a:highlight>
                <a:latin typeface="Montserrat" panose="02000505000000020004" pitchFamily="2" charset="0"/>
                <a:ea typeface="Calibri"/>
                <a:cs typeface="Calibri"/>
                <a:sym typeface="Calibri"/>
              </a:rPr>
              <a:t>metaversal</a:t>
            </a:r>
            <a:r>
              <a:rPr lang="en-US" dirty="0">
                <a:solidFill>
                  <a:schemeClr val="tx1"/>
                </a:solidFill>
                <a:highlight>
                  <a:srgbClr val="000000"/>
                </a:highlight>
                <a:latin typeface="Montserrat" panose="02000505000000020004" pitchFamily="2" charset="0"/>
                <a:ea typeface="Calibri"/>
                <a:cs typeface="Calibri"/>
                <a:sym typeface="Calibri"/>
              </a:rPr>
              <a:t> information hub functionality</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Create model for fraud risk on each token and metaverse; </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Deploy on AWS</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Add functionality for personal finance such as retirement planning</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465</Words>
  <Application>Microsoft Office PowerPoint</Application>
  <PresentationFormat>On-screen Show (16:9)</PresentationFormat>
  <Paragraphs>63</Paragraphs>
  <Slides>10</Slides>
  <Notes>9</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Calibri</vt:lpstr>
      <vt:lpstr>Fira Sans Extra Condensed</vt:lpstr>
      <vt:lpstr>Fira Sans Extra Condensed Medium</vt:lpstr>
      <vt:lpstr>Fira Sans Extra Condensed SemiBold</vt:lpstr>
      <vt:lpstr>Front Page Neue</vt:lpstr>
      <vt:lpstr>Montserrat</vt:lpstr>
      <vt:lpstr>Roboto</vt:lpstr>
      <vt:lpstr>Simple Light</vt:lpstr>
      <vt:lpstr>Simple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Rahmad Gunawan</dc:creator>
  <cp:lastModifiedBy>Rahmad Gunawan</cp:lastModifiedBy>
  <cp:revision>12</cp:revision>
  <dcterms:modified xsi:type="dcterms:W3CDTF">2022-09-01T09:54:49Z</dcterms:modified>
</cp:coreProperties>
</file>